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6"/>
  </p:notesMasterIdLst>
  <p:handoutMasterIdLst>
    <p:handoutMasterId r:id="rId27"/>
  </p:handoutMasterIdLst>
  <p:sldIdLst>
    <p:sldId id="256" r:id="rId2"/>
    <p:sldId id="522" r:id="rId3"/>
    <p:sldId id="488" r:id="rId4"/>
    <p:sldId id="489" r:id="rId5"/>
    <p:sldId id="493" r:id="rId6"/>
    <p:sldId id="495" r:id="rId7"/>
    <p:sldId id="520" r:id="rId8"/>
    <p:sldId id="521" r:id="rId9"/>
    <p:sldId id="518" r:id="rId10"/>
    <p:sldId id="519" r:id="rId11"/>
    <p:sldId id="460" r:id="rId12"/>
    <p:sldId id="458" r:id="rId13"/>
    <p:sldId id="466" r:id="rId14"/>
    <p:sldId id="479" r:id="rId15"/>
    <p:sldId id="480" r:id="rId16"/>
    <p:sldId id="481" r:id="rId17"/>
    <p:sldId id="497" r:id="rId18"/>
    <p:sldId id="485" r:id="rId19"/>
    <p:sldId id="487" r:id="rId20"/>
    <p:sldId id="498" r:id="rId21"/>
    <p:sldId id="523" r:id="rId22"/>
    <p:sldId id="524" r:id="rId23"/>
    <p:sldId id="516" r:id="rId24"/>
    <p:sldId id="500" r:id="rId2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1pPr>
    <a:lvl2pPr marL="4572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2pPr>
    <a:lvl3pPr marL="9144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3pPr>
    <a:lvl4pPr marL="13716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4pPr>
    <a:lvl5pPr marL="1828800" algn="l" rtl="0" fontAlgn="base">
      <a:spcBef>
        <a:spcPct val="0"/>
      </a:spcBef>
      <a:spcAft>
        <a:spcPct val="0"/>
      </a:spcAft>
      <a:defRPr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kern="1200">
        <a:solidFill>
          <a:schemeClr val="tx1"/>
        </a:solidFill>
        <a:latin typeface="Arial" pitchFamily="-110" charset="0"/>
        <a:ea typeface="Arial" pitchFamily="-110" charset="0"/>
        <a:cs typeface="Arial" pitchFamily="-110" charset="0"/>
      </a:defRPr>
    </a:lvl6pPr>
    <a:lvl7pPr marL="2743200" algn="l" defTabSz="457200" rtl="0" eaLnBrk="1" latinLnBrk="0" hangingPunct="1">
      <a:defRPr kern="1200">
        <a:solidFill>
          <a:schemeClr val="tx1"/>
        </a:solidFill>
        <a:latin typeface="Arial" pitchFamily="-110" charset="0"/>
        <a:ea typeface="Arial" pitchFamily="-110" charset="0"/>
        <a:cs typeface="Arial" pitchFamily="-110" charset="0"/>
      </a:defRPr>
    </a:lvl7pPr>
    <a:lvl8pPr marL="3200400" algn="l" defTabSz="457200" rtl="0" eaLnBrk="1" latinLnBrk="0" hangingPunct="1">
      <a:defRPr kern="1200">
        <a:solidFill>
          <a:schemeClr val="tx1"/>
        </a:solidFill>
        <a:latin typeface="Arial" pitchFamily="-110" charset="0"/>
        <a:ea typeface="Arial" pitchFamily="-110" charset="0"/>
        <a:cs typeface="Arial" pitchFamily="-110" charset="0"/>
      </a:defRPr>
    </a:lvl8pPr>
    <a:lvl9pPr marL="3657600" algn="l" defTabSz="457200" rtl="0" eaLnBrk="1" latinLnBrk="0" hangingPunct="1">
      <a:defRPr kern="1200">
        <a:solidFill>
          <a:schemeClr val="tx1"/>
        </a:solidFill>
        <a:latin typeface="Arial" pitchFamily="-110" charset="0"/>
        <a:ea typeface="Arial" pitchFamily="-110" charset="0"/>
        <a:cs typeface="Arial" pitchFamily="-110"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131287"/>
    <a:srgbClr val="66CCFF"/>
    <a:srgbClr val="EAEAEA"/>
    <a:srgbClr val="009900"/>
    <a:srgbClr val="B8123B"/>
    <a:srgbClr val="C5E362"/>
    <a:srgbClr val="313131"/>
    <a:srgbClr val="1312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8174" autoAdjust="0"/>
    <p:restoredTop sz="91577" autoAdjust="0"/>
  </p:normalViewPr>
  <p:slideViewPr>
    <p:cSldViewPr>
      <p:cViewPr>
        <p:scale>
          <a:sx n="100" d="100"/>
          <a:sy n="100" d="100"/>
        </p:scale>
        <p:origin x="-896" y="-128"/>
      </p:cViewPr>
      <p:guideLst>
        <p:guide orient="horz" pos="2160"/>
        <p:guide pos="2880"/>
      </p:guideLst>
    </p:cSldViewPr>
  </p:slideViewPr>
  <p:outlineViewPr>
    <p:cViewPr>
      <p:scale>
        <a:sx n="33" d="100"/>
        <a:sy n="33" d="100"/>
      </p:scale>
      <p:origin x="16" y="149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handoutMaster" Target="handoutMasters/handout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notesMaster" Target="notesMasters/notesMaster1.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defTabSz="950913" eaLnBrk="0" hangingPunct="0">
              <a:defRPr sz="1200"/>
            </a:lvl1pPr>
          </a:lstStyle>
          <a:p>
            <a:endParaRPr lang="fr-FR"/>
          </a:p>
        </p:txBody>
      </p:sp>
      <p:sp>
        <p:nvSpPr>
          <p:cNvPr id="33075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gn="r" defTabSz="950913" eaLnBrk="0" hangingPunct="0">
              <a:defRPr sz="1200"/>
            </a:lvl1pPr>
          </a:lstStyle>
          <a:p>
            <a:fld id="{368BBF4C-9727-0C42-B629-ED7EDB5D242F}" type="datetimeFigureOut">
              <a:rPr lang="fr-FR"/>
              <a:pPr/>
              <a:t>29/11/10</a:t>
            </a:fld>
            <a:endParaRPr lang="fr-FR"/>
          </a:p>
        </p:txBody>
      </p:sp>
      <p:sp>
        <p:nvSpPr>
          <p:cNvPr id="33075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defTabSz="950913" eaLnBrk="0" hangingPunct="0">
              <a:defRPr sz="1200"/>
            </a:lvl1pPr>
          </a:lstStyle>
          <a:p>
            <a:endParaRPr lang="fr-FR"/>
          </a:p>
        </p:txBody>
      </p:sp>
      <p:sp>
        <p:nvSpPr>
          <p:cNvPr id="33075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gn="r" defTabSz="950913" eaLnBrk="0" hangingPunct="0">
              <a:defRPr sz="1200"/>
            </a:lvl1pPr>
          </a:lstStyle>
          <a:p>
            <a:fld id="{186D7DA4-6F88-6041-87B6-DFBF0DDBB65B}" type="slidenum">
              <a:rPr lang="fr-F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6" tIns="49523" rIns="99046" bIns="49523" numCol="1" anchor="t" anchorCtr="0" compatLnSpc="1">
            <a:prstTxWarp prst="textNoShape">
              <a:avLst/>
            </a:prstTxWarp>
          </a:bodyPr>
          <a:lstStyle>
            <a:lvl1pPr defTabSz="990600">
              <a:defRPr sz="1400">
                <a:latin typeface="Calibri" pitchFamily="-110" charset="0"/>
              </a:defRPr>
            </a:lvl1pPr>
          </a:lstStyle>
          <a:p>
            <a:endParaRPr lang="fr-CH"/>
          </a:p>
        </p:txBody>
      </p:sp>
      <p:sp>
        <p:nvSpPr>
          <p:cNvPr id="3" name="Espace réservé de la date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6" tIns="49523" rIns="99046" bIns="49523" numCol="1" anchor="t" anchorCtr="0" compatLnSpc="1">
            <a:prstTxWarp prst="textNoShape">
              <a:avLst/>
            </a:prstTxWarp>
          </a:bodyPr>
          <a:lstStyle>
            <a:lvl1pPr algn="r" defTabSz="990600">
              <a:defRPr sz="1400">
                <a:latin typeface="Calibri" pitchFamily="-110" charset="0"/>
              </a:defRPr>
            </a:lvl1pPr>
          </a:lstStyle>
          <a:p>
            <a:fld id="{64C70D3C-1704-5D46-A372-0E223F4905CF}" type="datetimeFigureOut">
              <a:rPr lang="fr-FR"/>
              <a:pPr/>
              <a:t>29/11/10</a:t>
            </a:fld>
            <a:endParaRPr lang="fr-CH"/>
          </a:p>
        </p:txBody>
      </p:sp>
      <p:sp>
        <p:nvSpPr>
          <p:cNvPr id="4" name="Espace réservé de l'image des diapositives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1440" tIns="45720" rIns="91440" bIns="45720" rtlCol="0" anchor="ctr"/>
          <a:lstStyle/>
          <a:p>
            <a:pPr lvl="0"/>
            <a:endParaRPr lang="fr-CH" noProof="0" smtClean="0"/>
          </a:p>
        </p:txBody>
      </p:sp>
      <p:sp>
        <p:nvSpPr>
          <p:cNvPr id="5" name="Espace réservé des commentaires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6" tIns="49523" rIns="99046" bIns="49523"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6" tIns="49523" rIns="99046" bIns="49523" numCol="1" anchor="b" anchorCtr="0" compatLnSpc="1">
            <a:prstTxWarp prst="textNoShape">
              <a:avLst/>
            </a:prstTxWarp>
          </a:bodyPr>
          <a:lstStyle>
            <a:lvl1pPr defTabSz="990600">
              <a:defRPr sz="1400">
                <a:latin typeface="Calibri" pitchFamily="-110" charset="0"/>
              </a:defRPr>
            </a:lvl1pPr>
          </a:lstStyle>
          <a:p>
            <a:endParaRPr lang="fr-CH"/>
          </a:p>
        </p:txBody>
      </p:sp>
      <p:sp>
        <p:nvSpPr>
          <p:cNvPr id="7" name="Espace réservé du numéro de diapositive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6" tIns="49523" rIns="99046" bIns="49523" numCol="1" anchor="b" anchorCtr="0" compatLnSpc="1">
            <a:prstTxWarp prst="textNoShape">
              <a:avLst/>
            </a:prstTxWarp>
          </a:bodyPr>
          <a:lstStyle>
            <a:lvl1pPr algn="r" defTabSz="990600">
              <a:defRPr sz="1400">
                <a:latin typeface="Calibri" pitchFamily="-110" charset="0"/>
              </a:defRPr>
            </a:lvl1pPr>
          </a:lstStyle>
          <a:p>
            <a:fld id="{A50E1460-AA8C-2147-8048-20316E29E3ED}" type="slidenum">
              <a:rPr lang="fr-CH"/>
              <a:pPr/>
              <a:t>‹#›</a:t>
            </a:fld>
            <a:endParaRPr lang="fr-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Rot="1" noChangeAspec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7250" name="Rectangle 2"/>
          <p:cNvSpPr>
            <a:spLocks noGrp="1" noRot="1" noChangeAspect="1"/>
          </p:cNvSpPr>
          <p:nvPr>
            <p:ph type="sldImg"/>
          </p:nvPr>
        </p:nvSpPr>
        <p:spPr bwMode="auto">
          <a:noFill/>
          <a:ln>
            <a:solidFill>
              <a:srgbClr val="000000"/>
            </a:solidFill>
            <a:miter lim="800000"/>
            <a:headEnd/>
            <a:tailEnd/>
          </a:ln>
        </p:spPr>
      </p:sp>
      <p:sp>
        <p:nvSpPr>
          <p:cNvPr id="437251" name="Rectangle 3"/>
          <p:cNvSpPr>
            <a:spLocks noGrp="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6530" name="Rectangle 2"/>
          <p:cNvSpPr>
            <a:spLocks noGrp="1" noRot="1" noChangeAspect="1"/>
          </p:cNvSpPr>
          <p:nvPr>
            <p:ph type="sldImg"/>
          </p:nvPr>
        </p:nvSpPr>
        <p:spPr bwMode="auto">
          <a:noFill/>
          <a:ln>
            <a:solidFill>
              <a:srgbClr val="000000"/>
            </a:solidFill>
            <a:miter lim="800000"/>
            <a:headEnd/>
            <a:tailEnd/>
          </a:ln>
        </p:spPr>
      </p:sp>
      <p:sp>
        <p:nvSpPr>
          <p:cNvPr id="406531" name="Rectangle 3"/>
          <p:cNvSpPr>
            <a:spLocks noGrp="1"/>
          </p:cNvSpPr>
          <p:nvPr>
            <p:ph type="body" idx="1"/>
          </p:nvPr>
        </p:nvSpPr>
        <p:spPr/>
        <p:txBody>
          <a:bodyPr/>
          <a:lstStyle/>
          <a:p>
            <a:pPr eaLnBrk="1" hangingPunct="1">
              <a:spcBef>
                <a:spcPts val="450"/>
              </a:spcBef>
            </a:pPr>
            <a:r>
              <a:rPr lang="fr-CH" dirty="0" smtClean="0">
                <a:latin typeface="Arial" pitchFamily="-110" charset="0"/>
                <a:ea typeface="Lucida Sans Unicode" pitchFamily="-110" charset="-52"/>
                <a:cs typeface="Lucida Sans Unicode" pitchFamily="-110" charset="-52"/>
              </a:rPr>
              <a:t>Le PA fédère 4 démarches:</a:t>
            </a:r>
          </a:p>
          <a:p>
            <a:pPr eaLnBrk="1" hangingPunct="1">
              <a:spcBef>
                <a:spcPts val="450"/>
              </a:spcBef>
              <a:buFont typeface="Arial" pitchFamily="-110" charset="0"/>
              <a:buChar char="-"/>
            </a:pPr>
            <a:r>
              <a:rPr lang="fr-CH" dirty="0" smtClean="0">
                <a:latin typeface="Arial" pitchFamily="-110" charset="0"/>
                <a:ea typeface="Lucida Sans Unicode" pitchFamily="-110" charset="-52"/>
                <a:cs typeface="Lucida Sans Unicode" pitchFamily="-110" charset="-52"/>
              </a:rPr>
              <a:t>Au plan des </a:t>
            </a:r>
            <a:r>
              <a:rPr lang="fr-CH" b="1" dirty="0" smtClean="0">
                <a:latin typeface="Arial" pitchFamily="-110" charset="0"/>
                <a:ea typeface="Lucida Sans Unicode" pitchFamily="-110" charset="-52"/>
                <a:cs typeface="Lucida Sans Unicode" pitchFamily="-110" charset="-52"/>
              </a:rPr>
              <a:t>Etats</a:t>
            </a:r>
            <a:r>
              <a:rPr lang="fr-CH" dirty="0" smtClean="0">
                <a:latin typeface="Arial" pitchFamily="-110" charset="0"/>
                <a:ea typeface="Lucida Sans Unicode" pitchFamily="-110" charset="-52"/>
                <a:cs typeface="Lucida Sans Unicode" pitchFamily="-110" charset="-52"/>
              </a:rPr>
              <a:t>, il s’inscrit dans le cadre de la politique des agglomérations de la Confédération suisse et de la Coopération métropolitaine de l’Etat français.</a:t>
            </a:r>
          </a:p>
          <a:p>
            <a:pPr eaLnBrk="1" hangingPunct="1">
              <a:spcBef>
                <a:spcPts val="450"/>
              </a:spcBef>
              <a:buFont typeface="Arial" pitchFamily="-110" charset="0"/>
              <a:buChar char="-"/>
            </a:pPr>
            <a:r>
              <a:rPr lang="fr-CH" dirty="0" smtClean="0">
                <a:latin typeface="Arial" pitchFamily="-110" charset="0"/>
                <a:ea typeface="Lucida Sans Unicode" pitchFamily="-110" charset="-52"/>
                <a:cs typeface="Lucida Sans Unicode" pitchFamily="-110" charset="-52"/>
              </a:rPr>
              <a:t>Au plan </a:t>
            </a:r>
            <a:r>
              <a:rPr lang="fr-CH" b="1" dirty="0" smtClean="0">
                <a:latin typeface="Arial" pitchFamily="-110" charset="0"/>
                <a:ea typeface="Lucida Sans Unicode" pitchFamily="-110" charset="-52"/>
                <a:cs typeface="Lucida Sans Unicode" pitchFamily="-110" charset="-52"/>
              </a:rPr>
              <a:t>régional</a:t>
            </a:r>
            <a:r>
              <a:rPr lang="fr-CH" dirty="0" smtClean="0">
                <a:latin typeface="Arial" pitchFamily="-110" charset="0"/>
                <a:ea typeface="Lucida Sans Unicode" pitchFamily="-110" charset="-52"/>
                <a:cs typeface="Lucida Sans Unicode" pitchFamily="-110" charset="-52"/>
              </a:rPr>
              <a:t>, la démarche sera renforcée au travers du label Grand Projet de la Région Rhône-Alpes. Ce label apportera une dynamique nouvelle.</a:t>
            </a:r>
          </a:p>
          <a:p>
            <a:pPr eaLnBrk="1" hangingPunct="1">
              <a:spcBef>
                <a:spcPts val="450"/>
              </a:spcBef>
              <a:buFont typeface="Arial" pitchFamily="-110" charset="0"/>
              <a:buChar char="-"/>
            </a:pPr>
            <a:r>
              <a:rPr lang="fr-CH" dirty="0" smtClean="0">
                <a:latin typeface="Arial" pitchFamily="-110" charset="0"/>
                <a:ea typeface="Lucida Sans Unicode" pitchFamily="-110" charset="-52"/>
                <a:cs typeface="Lucida Sans Unicode" pitchFamily="-110" charset="-52"/>
              </a:rPr>
              <a:t>Au plan </a:t>
            </a:r>
            <a:r>
              <a:rPr lang="fr-CH" b="1" dirty="0" smtClean="0">
                <a:latin typeface="Arial" pitchFamily="-110" charset="0"/>
                <a:ea typeface="Lucida Sans Unicode" pitchFamily="-110" charset="-52"/>
                <a:cs typeface="Lucida Sans Unicode" pitchFamily="-110" charset="-52"/>
              </a:rPr>
              <a:t>départemental</a:t>
            </a:r>
            <a:r>
              <a:rPr lang="fr-CH" dirty="0" smtClean="0">
                <a:latin typeface="Arial" pitchFamily="-110" charset="0"/>
                <a:ea typeface="Lucida Sans Unicode" pitchFamily="-110" charset="-52"/>
                <a:cs typeface="Lucida Sans Unicode" pitchFamily="-110" charset="-52"/>
              </a:rPr>
              <a:t>, des conventions seront passées avec les Conseils généraux des départements français de l’Ain et de la Haute-Savoie dans le cadre des opérations de coopération transfrontalière.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386" name="Rectangle 2"/>
          <p:cNvSpPr>
            <a:spLocks noGrp="1" noRot="1" noChangeAspect="1"/>
          </p:cNvSpPr>
          <p:nvPr>
            <p:ph type="sldImg"/>
          </p:nvPr>
        </p:nvSpPr>
        <p:spPr bwMode="auto">
          <a:noFill/>
          <a:ln>
            <a:solidFill>
              <a:srgbClr val="000000"/>
            </a:solidFill>
            <a:miter lim="800000"/>
            <a:headEnd/>
            <a:tailEnd/>
          </a:ln>
        </p:spPr>
      </p:sp>
      <p:sp>
        <p:nvSpPr>
          <p:cNvPr id="400387" name="Rectangle 3"/>
          <p:cNvSpPr>
            <a:spLocks noGrp="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8818" name="Rectangle 2"/>
          <p:cNvSpPr>
            <a:spLocks noGrp="1" noRot="1" noChangeAspect="1"/>
          </p:cNvSpPr>
          <p:nvPr>
            <p:ph type="sldImg"/>
          </p:nvPr>
        </p:nvSpPr>
        <p:spPr bwMode="auto">
          <a:noFill/>
          <a:ln>
            <a:solidFill>
              <a:srgbClr val="000000"/>
            </a:solidFill>
            <a:miter lim="800000"/>
            <a:headEnd/>
            <a:tailEnd/>
          </a:ln>
        </p:spPr>
      </p:sp>
      <p:sp>
        <p:nvSpPr>
          <p:cNvPr id="418819" name="Rectangle 3"/>
          <p:cNvSpPr>
            <a:spLocks noGrp="1"/>
          </p:cNvSpPr>
          <p:nvPr>
            <p:ph type="body" idx="1"/>
          </p:nvPr>
        </p:nvSpPr>
        <p:spPr/>
        <p:txBody>
          <a:bodyPr/>
          <a:lstStyle/>
          <a:p>
            <a:pPr eaLnBrk="1" hangingPunct="1">
              <a:spcBef>
                <a:spcPts val="450"/>
              </a:spcBef>
            </a:pPr>
            <a:r>
              <a:rPr lang="fr-CH">
                <a:latin typeface="Arial" pitchFamily="-110" charset="0"/>
                <a:ea typeface="Lucida Sans Unicode" pitchFamily="-110" charset="-52"/>
                <a:cs typeface="Lucida Sans Unicode" pitchFamily="-110" charset="-52"/>
              </a:rPr>
              <a:t>La tendance à l’étalement urbain conduirait à une agglomération déséquilibrée, avec un centre très dense en activités, une ceinture verte et des couronnes d’habitat dispersé générant de graves problèmes de mobilité et d’environnement.</a:t>
            </a:r>
          </a:p>
          <a:p>
            <a:pPr eaLnBrk="1" hangingPunct="1">
              <a:spcBef>
                <a:spcPts val="450"/>
              </a:spcBef>
            </a:pPr>
            <a:endParaRPr lang="fr-FR">
              <a:latin typeface="Arial" pitchFamily="-110" charset="0"/>
              <a:ea typeface="Lucida Sans Unicode" pitchFamily="-110" charset="-52"/>
              <a:cs typeface="Lucida Sans Unicode" pitchFamily="-110" charset="-52"/>
            </a:endParaRPr>
          </a:p>
          <a:p>
            <a:pPr eaLnBrk="1" hangingPunct="1">
              <a:spcBef>
                <a:spcPts val="450"/>
              </a:spcBef>
            </a:pPr>
            <a:r>
              <a:rPr lang="fr-CH">
                <a:latin typeface="Arial" pitchFamily="-110" charset="0"/>
                <a:ea typeface="Lucida Sans Unicode" pitchFamily="-110" charset="-52"/>
                <a:cs typeface="Lucida Sans Unicode" pitchFamily="-110" charset="-52"/>
              </a:rPr>
              <a:t>A l’horizon 2030, le schéma d’agglo dessine une agglomération:</a:t>
            </a:r>
          </a:p>
          <a:p>
            <a:pPr eaLnBrk="1" hangingPunct="1">
              <a:spcBef>
                <a:spcPts val="450"/>
              </a:spcBef>
              <a:buFontTx/>
              <a:buChar char="•"/>
            </a:pPr>
            <a:r>
              <a:rPr lang="fr-CH" b="1">
                <a:latin typeface="Arial" pitchFamily="-110" charset="0"/>
                <a:ea typeface="Lucida Sans Unicode" pitchFamily="-110" charset="-52"/>
                <a:cs typeface="Lucida Sans Unicode" pitchFamily="-110" charset="-52"/>
              </a:rPr>
              <a:t>Compacte:</a:t>
            </a:r>
            <a:r>
              <a:rPr lang="fr-CH">
                <a:latin typeface="Arial" pitchFamily="-110" charset="0"/>
                <a:ea typeface="Lucida Sans Unicode" pitchFamily="-110" charset="-52"/>
                <a:cs typeface="Lucida Sans Unicode" pitchFamily="-110" charset="-52"/>
              </a:rPr>
              <a:t> capable d’accueillir le développement et de répondre aux besoins de mobilité sans gaspiller les ressources environnementales</a:t>
            </a:r>
          </a:p>
          <a:p>
            <a:pPr eaLnBrk="1" hangingPunct="1">
              <a:spcBef>
                <a:spcPts val="450"/>
              </a:spcBef>
              <a:buFontTx/>
              <a:buChar char="•"/>
            </a:pPr>
            <a:r>
              <a:rPr lang="fr-CH" b="1">
                <a:latin typeface="Arial" pitchFamily="-110" charset="0"/>
                <a:ea typeface="Lucida Sans Unicode" pitchFamily="-110" charset="-52"/>
                <a:cs typeface="Lucida Sans Unicode" pitchFamily="-110" charset="-52"/>
              </a:rPr>
              <a:t>Multipolaire:</a:t>
            </a:r>
            <a:r>
              <a:rPr lang="fr-CH">
                <a:latin typeface="Arial" pitchFamily="-110" charset="0"/>
                <a:ea typeface="Lucida Sans Unicode" pitchFamily="-110" charset="-52"/>
                <a:cs typeface="Lucida Sans Unicode" pitchFamily="-110" charset="-52"/>
              </a:rPr>
              <a:t> rééquilibre la répartition de l’habitat et des emplois tout en valorisant les atouts spécifiques des sites locaux</a:t>
            </a:r>
          </a:p>
          <a:p>
            <a:pPr eaLnBrk="1" hangingPunct="1">
              <a:spcBef>
                <a:spcPts val="450"/>
              </a:spcBef>
              <a:buFontTx/>
              <a:buChar char="•"/>
            </a:pPr>
            <a:r>
              <a:rPr lang="fr-CH" b="1">
                <a:latin typeface="Arial" pitchFamily="-110" charset="0"/>
                <a:ea typeface="Lucida Sans Unicode" pitchFamily="-110" charset="-52"/>
                <a:cs typeface="Lucida Sans Unicode" pitchFamily="-110" charset="-52"/>
              </a:rPr>
              <a:t>Verte:</a:t>
            </a:r>
            <a:r>
              <a:rPr lang="fr-CH">
                <a:latin typeface="Arial" pitchFamily="-110" charset="0"/>
                <a:ea typeface="Lucida Sans Unicode" pitchFamily="-110" charset="-52"/>
                <a:cs typeface="Lucida Sans Unicode" pitchFamily="-110" charset="-52"/>
              </a:rPr>
              <a:t> préserve ses paysages, son agriculture dynamique et ses zones naturelles et en assurant une forte présence de la nature en ville. Le paysage et les espaces naturels et agricoles constituent le socle vert de l’agglomération, et lui confèrent son caractère de « </a:t>
            </a:r>
            <a:r>
              <a:rPr lang="fr-CH" b="1">
                <a:latin typeface="Arial" pitchFamily="-110" charset="0"/>
                <a:ea typeface="Lucida Sans Unicode" pitchFamily="-110" charset="-52"/>
                <a:cs typeface="Lucida Sans Unicode" pitchFamily="-110" charset="-52"/>
              </a:rPr>
              <a:t>métropole verte</a:t>
            </a:r>
            <a:r>
              <a:rPr lang="fr-CH">
                <a:latin typeface="Arial" pitchFamily="-110" charset="0"/>
                <a:ea typeface="Lucida Sans Unicode" pitchFamily="-110" charset="-52"/>
                <a:cs typeface="Lucida Sans Unicode" pitchFamily="-110" charset="-52"/>
              </a:rPr>
              <a:t> ».</a:t>
            </a:r>
          </a:p>
          <a:p>
            <a:pPr eaLnBrk="1" hangingPunct="1">
              <a:spcBef>
                <a:spcPts val="450"/>
              </a:spcBef>
            </a:pPr>
            <a:endParaRPr lang="fr-FR">
              <a:latin typeface="Arial" pitchFamily="-110" charset="0"/>
              <a:ea typeface="Lucida Sans Unicode" pitchFamily="-110" charset="-52"/>
              <a:cs typeface="Lucida Sans Unicode" pitchFamily="-110" charset="-5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7490"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709613" y="4860925"/>
            <a:ext cx="5680075" cy="4605338"/>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spcBef>
                <a:spcPts val="450"/>
              </a:spcBef>
            </a:pPr>
            <a:endParaRPr lang="fr-FR">
              <a:latin typeface="Arial" pitchFamily="-110" charset="0"/>
              <a:ea typeface="Lucida Sans Unicode" pitchFamily="-110" charset="-52"/>
              <a:cs typeface="Lucida Sans Unicode" pitchFamily="-110" charset="-5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9538"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449539" name="Rectangle 3"/>
          <p:cNvSpPr>
            <a:spLocks noGrp="1" noChangeArrowheads="1"/>
          </p:cNvSpPr>
          <p:nvPr>
            <p:ph type="body" idx="1"/>
          </p:nvPr>
        </p:nvSpPr>
        <p:spPr bwMode="auto">
          <a:xfrm>
            <a:off x="709613" y="4860925"/>
            <a:ext cx="5680075" cy="4605338"/>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spcBef>
                <a:spcPts val="450"/>
              </a:spcBef>
            </a:pPr>
            <a:endParaRPr lang="fr-FR">
              <a:latin typeface="Arial" pitchFamily="-110" charset="0"/>
              <a:ea typeface="Lucida Sans Unicode" pitchFamily="-110" charset="-52"/>
              <a:cs typeface="Lucida Sans Unicode" pitchFamily="-110" charset="-5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1586"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451587" name="Rectangle 3"/>
          <p:cNvSpPr>
            <a:spLocks noGrp="1" noChangeArrowheads="1"/>
          </p:cNvSpPr>
          <p:nvPr>
            <p:ph type="body" idx="1"/>
          </p:nvPr>
        </p:nvSpPr>
        <p:spPr bwMode="auto">
          <a:xfrm>
            <a:off x="709613" y="4860925"/>
            <a:ext cx="5680075" cy="4605338"/>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spcBef>
                <a:spcPts val="450"/>
              </a:spcBef>
            </a:pPr>
            <a:endParaRPr lang="fr-FR">
              <a:latin typeface="Arial" pitchFamily="-110" charset="0"/>
              <a:ea typeface="Lucida Sans Unicode" pitchFamily="-110" charset="-52"/>
              <a:cs typeface="Lucida Sans Unicode" pitchFamily="-110" charset="-5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3634"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453635" name="Rectangle 3"/>
          <p:cNvSpPr>
            <a:spLocks noGrp="1" noChangeArrowheads="1"/>
          </p:cNvSpPr>
          <p:nvPr>
            <p:ph type="body" idx="1"/>
          </p:nvPr>
        </p:nvSpPr>
        <p:spPr bwMode="auto">
          <a:xfrm>
            <a:off x="709613" y="4860925"/>
            <a:ext cx="5680075" cy="4605338"/>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spcBef>
                <a:spcPts val="450"/>
              </a:spcBef>
            </a:pPr>
            <a:endParaRPr lang="fr-FR">
              <a:latin typeface="Arial" pitchFamily="-110" charset="0"/>
              <a:ea typeface="Lucida Sans Unicode" pitchFamily="-110" charset="-52"/>
              <a:cs typeface="Lucida Sans Unicode" pitchFamily="-110" charset="-5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826"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461827" name="Rectangle 3"/>
          <p:cNvSpPr>
            <a:spLocks noGrp="1" noChangeArrowheads="1"/>
          </p:cNvSpPr>
          <p:nvPr>
            <p:ph type="body" idx="1"/>
          </p:nvPr>
        </p:nvSpPr>
        <p:spPr bwMode="auto">
          <a:xfrm>
            <a:off x="709613" y="4860925"/>
            <a:ext cx="5680075" cy="4605338"/>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spcBef>
                <a:spcPts val="450"/>
              </a:spcBef>
            </a:pPr>
            <a:endParaRPr lang="fr-FR">
              <a:latin typeface="Arial" pitchFamily="-110" charset="0"/>
              <a:ea typeface="Lucida Sans Unicode" pitchFamily="-110" charset="-52"/>
              <a:cs typeface="Lucida Sans Unicode" pitchFamily="-110" charset="-5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7970"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467971" name="Rectangle 3"/>
          <p:cNvSpPr>
            <a:spLocks noGrp="1" noChangeArrowheads="1"/>
          </p:cNvSpPr>
          <p:nvPr>
            <p:ph type="body" idx="1"/>
          </p:nvPr>
        </p:nvSpPr>
        <p:spPr bwMode="auto">
          <a:xfrm>
            <a:off x="709613" y="4860925"/>
            <a:ext cx="5680075" cy="4605338"/>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Bhatia, R., </a:t>
            </a:r>
            <a:r>
              <a:rPr lang="en-CA" dirty="0" err="1" smtClean="0"/>
              <a:t>Wernham</a:t>
            </a:r>
            <a:r>
              <a:rPr lang="en-CA" dirty="0" smtClean="0"/>
              <a:t>, A., 2008, « </a:t>
            </a:r>
            <a:r>
              <a:rPr lang="en-CA" i="1" dirty="0" smtClean="0"/>
              <a:t>Integrating Human Health into Environmental Impact Assessment: An Unrealized Opportunity for Environmental Health and Justice </a:t>
            </a:r>
            <a:r>
              <a:rPr lang="en-CA" dirty="0" smtClean="0"/>
              <a:t>», </a:t>
            </a:r>
            <a:r>
              <a:rPr lang="en-CA" i="1" dirty="0" smtClean="0"/>
              <a:t>Environmental Health Perspectives, </a:t>
            </a:r>
            <a:r>
              <a:rPr lang="en-CA" dirty="0" smtClean="0"/>
              <a:t>vol. 116, issue 8, page 991-1000.</a:t>
            </a:r>
            <a:endParaRPr lang="fr-C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66CD94-B543-C14E-B57F-9FB2F3D8A23E}" type="slidenum">
              <a:rPr lang="fr-FR"/>
              <a:pPr/>
              <a:t>2</a:t>
            </a:fld>
            <a:endParaRPr lang="fr-FR"/>
          </a:p>
        </p:txBody>
      </p:sp>
      <p:sp>
        <p:nvSpPr>
          <p:cNvPr id="118786" name="Espace réservé de l'image des diapositives 1"/>
          <p:cNvSpPr>
            <a:spLocks noGrp="1" noRot="1" noChangeAspect="1" noTextEdit="1"/>
          </p:cNvSpPr>
          <p:nvPr>
            <p:ph type="sldImg"/>
          </p:nvPr>
        </p:nvSpPr>
        <p:spPr>
          <a:ln/>
        </p:spPr>
      </p:sp>
      <p:sp>
        <p:nvSpPr>
          <p:cNvPr id="118787" name="Espace réservé des commentaires 2"/>
          <p:cNvSpPr>
            <a:spLocks noGrp="1"/>
          </p:cNvSpPr>
          <p:nvPr>
            <p:ph type="body" idx="1"/>
          </p:nvPr>
        </p:nvSpPr>
        <p:spPr/>
        <p:txBody>
          <a:bodyPr/>
          <a:lstStyle/>
          <a:p>
            <a:pPr>
              <a:spcBef>
                <a:spcPct val="0"/>
              </a:spcBef>
            </a:pPr>
            <a:endParaRPr lang="fr-CH"/>
          </a:p>
        </p:txBody>
      </p:sp>
      <p:sp>
        <p:nvSpPr>
          <p:cNvPr id="50180" name="Espace réservé du numéro de diapositive 3"/>
          <p:cNvSpPr txBox="1">
            <a:spLocks noGrp="1"/>
          </p:cNvSpPr>
          <p:nvPr/>
        </p:nvSpPr>
        <p:spPr bwMode="auto">
          <a:xfrm>
            <a:off x="4020506" y="9720673"/>
            <a:ext cx="3077137" cy="512303"/>
          </a:xfrm>
          <a:prstGeom prst="rect">
            <a:avLst/>
          </a:prstGeom>
          <a:noFill/>
          <a:ln>
            <a:miter lim="800000"/>
            <a:headEnd/>
            <a:tailEnd/>
          </a:ln>
        </p:spPr>
        <p:txBody>
          <a:bodyPr lIns="94768" tIns="47384" rIns="94768" bIns="47384" anchor="b">
            <a:prstTxWarp prst="textNoShape">
              <a:avLst/>
            </a:prstTxWarp>
          </a:bodyPr>
          <a:lstStyle/>
          <a:p>
            <a:pPr algn="r" eaLnBrk="1" hangingPunct="1"/>
            <a:fld id="{D991A384-0B27-7B40-A52E-CE7E1EE21BE7}" type="slidenum">
              <a:rPr lang="fr-CH" sz="1200">
                <a:latin typeface="Calibri" pitchFamily="-65" charset="0"/>
                <a:ea typeface="Arial" pitchFamily="-65" charset="0"/>
                <a:cs typeface="Arial" pitchFamily="-65" charset="0"/>
              </a:rPr>
              <a:pPr algn="r" eaLnBrk="1" hangingPunct="1"/>
              <a:t>2</a:t>
            </a:fld>
            <a:endParaRPr lang="fr-CH" sz="1200" dirty="0">
              <a:latin typeface="Calibri" pitchFamily="-65" charset="0"/>
              <a:ea typeface="Arial" pitchFamily="-65" charset="0"/>
              <a:cs typeface="Arial" pitchFamily="-6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7970"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467971" name="Rectangle 3"/>
          <p:cNvSpPr>
            <a:spLocks noGrp="1" noChangeArrowheads="1"/>
          </p:cNvSpPr>
          <p:nvPr>
            <p:ph type="body" idx="1"/>
          </p:nvPr>
        </p:nvSpPr>
        <p:spPr bwMode="auto">
          <a:xfrm>
            <a:off x="709613" y="4860925"/>
            <a:ext cx="5680075" cy="4605338"/>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7970"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467971" name="Rectangle 3"/>
          <p:cNvSpPr>
            <a:spLocks noGrp="1" noChangeArrowheads="1"/>
          </p:cNvSpPr>
          <p:nvPr>
            <p:ph type="body" idx="1"/>
          </p:nvPr>
        </p:nvSpPr>
        <p:spPr bwMode="auto">
          <a:xfrm>
            <a:off x="709613" y="4860925"/>
            <a:ext cx="5680075" cy="4605338"/>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7970" name="Rectangle 2"/>
          <p:cNvSpPr>
            <a:spLocks noGrp="1" noRot="1" noChangeAspect="1" noChangeArrowheads="1"/>
          </p:cNvSpPr>
          <p:nvPr>
            <p:ph type="sldImg"/>
          </p:nvPr>
        </p:nvSpPr>
        <p:spPr bwMode="auto">
          <a:xfrm>
            <a:off x="992188" y="768350"/>
            <a:ext cx="5116512" cy="3836988"/>
          </a:xfrm>
          <a:prstGeom prst="rect">
            <a:avLst/>
          </a:prstGeom>
          <a:solidFill>
            <a:srgbClr val="FFFFFF"/>
          </a:solidFill>
          <a:ln>
            <a:solidFill>
              <a:srgbClr val="000000"/>
            </a:solidFill>
            <a:miter lim="800000"/>
            <a:headEnd/>
            <a:tailEnd/>
          </a:ln>
        </p:spPr>
      </p:sp>
      <p:sp>
        <p:nvSpPr>
          <p:cNvPr id="467971" name="Rectangle 3"/>
          <p:cNvSpPr>
            <a:spLocks noGrp="1" noChangeArrowheads="1"/>
          </p:cNvSpPr>
          <p:nvPr>
            <p:ph type="body" idx="1"/>
          </p:nvPr>
        </p:nvSpPr>
        <p:spPr bwMode="auto">
          <a:xfrm>
            <a:off x="709613" y="4860925"/>
            <a:ext cx="5680075" cy="4605338"/>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1E71BFA-E6AD-6847-A517-2E061A6A3477}" type="slidenum">
              <a:rPr lang="fr-FR">
                <a:latin typeface="Arial" pitchFamily="-112" charset="0"/>
                <a:ea typeface="ＭＳ Ｐゴシック" pitchFamily="-112" charset="-128"/>
                <a:cs typeface="ＭＳ Ｐゴシック" pitchFamily="-112" charset="-128"/>
              </a:rPr>
              <a:pPr/>
              <a:t>23</a:t>
            </a:fld>
            <a:endParaRPr lang="fr-FR">
              <a:latin typeface="Arial" pitchFamily="-112" charset="0"/>
              <a:ea typeface="ＭＳ Ｐゴシック" pitchFamily="-112" charset="-128"/>
              <a:cs typeface="ＭＳ Ｐゴシック" pitchFamily="-112" charset="-128"/>
            </a:endParaRPr>
          </a:p>
        </p:txBody>
      </p:sp>
      <p:sp>
        <p:nvSpPr>
          <p:cNvPr id="53251" name="Rectangle 1026"/>
          <p:cNvSpPr>
            <a:spLocks noGrp="1" noRot="1" noChangeAspect="1"/>
          </p:cNvSpPr>
          <p:nvPr>
            <p:ph type="sldImg"/>
          </p:nvPr>
        </p:nvSpPr>
        <p:spPr>
          <a:xfrm>
            <a:off x="992188" y="768350"/>
            <a:ext cx="5116512" cy="3836988"/>
          </a:xfrm>
          <a:noFill/>
          <a:ln/>
        </p:spPr>
      </p:sp>
      <p:sp>
        <p:nvSpPr>
          <p:cNvPr id="53252" name="Rectangle 1027"/>
          <p:cNvSpPr>
            <a:spLocks noGrp="1"/>
          </p:cNvSpPr>
          <p:nvPr>
            <p:ph type="body" idx="1"/>
          </p:nvPr>
        </p:nvSpPr>
        <p:spPr>
          <a:solidFill>
            <a:srgbClr val="FFFFFF"/>
          </a:solidFill>
          <a:ln>
            <a:solidFill>
              <a:srgbClr val="000000"/>
            </a:solidFill>
          </a:ln>
        </p:spPr>
        <p:txBody>
          <a:bodyPr lIns="99038" tIns="49519" rIns="99038" bIns="49519"/>
          <a:lstStyle/>
          <a:p>
            <a:pPr eaLnBrk="1" hangingPunct="1"/>
            <a:endParaRPr lang="fr-F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1E959E3-1ADE-954A-B7F9-06E904B250F1}" type="slidenum">
              <a:rPr lang="fr-FR">
                <a:latin typeface="Arial" pitchFamily="-65" charset="0"/>
                <a:ea typeface="ＭＳ Ｐゴシック" pitchFamily="-65" charset="-128"/>
                <a:cs typeface="ＭＳ Ｐゴシック" pitchFamily="-65" charset="-128"/>
              </a:rPr>
              <a:pPr/>
              <a:t>24</a:t>
            </a:fld>
            <a:endParaRPr lang="fr-FR">
              <a:latin typeface="Arial" pitchFamily="-65" charset="0"/>
              <a:ea typeface="ＭＳ Ｐゴシック" pitchFamily="-65" charset="-128"/>
              <a:cs typeface="ＭＳ Ｐゴシック" pitchFamily="-65"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dirty="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8210" name="Rectangle 2"/>
          <p:cNvSpPr>
            <a:spLocks noGrp="1" noRot="1" noChangeAspect="1"/>
          </p:cNvSpPr>
          <p:nvPr>
            <p:ph type="sldImg"/>
          </p:nvPr>
        </p:nvSpPr>
        <p:spPr bwMode="auto">
          <a:noFill/>
          <a:ln>
            <a:solidFill>
              <a:srgbClr val="000000"/>
            </a:solidFill>
            <a:miter lim="800000"/>
            <a:headEnd/>
            <a:tailEnd/>
          </a:ln>
        </p:spPr>
      </p:sp>
      <p:sp>
        <p:nvSpPr>
          <p:cNvPr id="478211" name="Rectangle 3"/>
          <p:cNvSpPr>
            <a:spLocks noGrp="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2914" name="Rectangle 2"/>
          <p:cNvSpPr>
            <a:spLocks noGrp="1" noRot="1" noChangeAspect="1"/>
          </p:cNvSpPr>
          <p:nvPr>
            <p:ph type="sldImg"/>
          </p:nvPr>
        </p:nvSpPr>
        <p:spPr bwMode="auto">
          <a:noFill/>
          <a:ln>
            <a:solidFill>
              <a:srgbClr val="000000"/>
            </a:solidFill>
            <a:miter lim="800000"/>
            <a:headEnd/>
            <a:tailEnd/>
          </a:ln>
        </p:spPr>
      </p:sp>
      <p:sp>
        <p:nvSpPr>
          <p:cNvPr id="422915" name="Rectangle 3"/>
          <p:cNvSpPr>
            <a:spLocks noGrp="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21E509DA-143D-4344-B023-D26CCB778AE3}" type="slidenum">
              <a:rPr lang="fr-CH"/>
              <a:pPr/>
              <a:t>5</a:t>
            </a:fld>
            <a:endParaRPr lang="fr-CH"/>
          </a:p>
        </p:txBody>
      </p:sp>
      <p:sp>
        <p:nvSpPr>
          <p:cNvPr id="132097" name="Text Box 1"/>
          <p:cNvSpPr txBox="1">
            <a:spLocks noChangeArrowheads="1"/>
          </p:cNvSpPr>
          <p:nvPr/>
        </p:nvSpPr>
        <p:spPr bwMode="auto">
          <a:xfrm>
            <a:off x="992188" y="768350"/>
            <a:ext cx="5114925" cy="3836988"/>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fr-FR"/>
          </a:p>
        </p:txBody>
      </p:sp>
      <p:sp>
        <p:nvSpPr>
          <p:cNvPr id="132098" name="Text Box 2"/>
          <p:cNvSpPr txBox="1">
            <a:spLocks noGrp="1" noChangeArrowheads="1"/>
          </p:cNvSpPr>
          <p:nvPr>
            <p:ph type="body"/>
          </p:nvPr>
        </p:nvSpPr>
        <p:spPr bwMode="auto">
          <a:xfrm>
            <a:off x="709613" y="4860925"/>
            <a:ext cx="5676900" cy="4711700"/>
          </a:xfrm>
          <a:prstGeom prst="rect">
            <a:avLst/>
          </a:prstGeom>
          <a:noFill/>
          <a:ln w="9360">
            <a:solidFill>
              <a:srgbClr val="000000"/>
            </a:solidFill>
            <a:miter lim="800000"/>
            <a:headEnd/>
            <a:tailEnd/>
          </a:ln>
        </p:spPr>
        <p:txBody>
          <a:bodyPr wrap="none" anchor="ctr">
            <a:prstTxWarp prst="textNoShape">
              <a:avLst/>
            </a:prstTxWarp>
          </a:bodyPr>
          <a:lstStyle/>
          <a:p>
            <a:endParaRPr lang="fr-FR"/>
          </a:p>
        </p:txBody>
      </p:sp>
      <p:sp>
        <p:nvSpPr>
          <p:cNvPr id="132099" name="Text Box 3"/>
          <p:cNvSpPr txBox="1">
            <a:spLocks noChangeArrowheads="1"/>
          </p:cNvSpPr>
          <p:nvPr/>
        </p:nvSpPr>
        <p:spPr bwMode="auto">
          <a:xfrm>
            <a:off x="4021138" y="9721850"/>
            <a:ext cx="3076575" cy="511175"/>
          </a:xfrm>
          <a:prstGeom prst="rect">
            <a:avLst/>
          </a:prstGeom>
          <a:noFill/>
          <a:ln w="9525">
            <a:noFill/>
            <a:round/>
            <a:headEnd/>
            <a:tailEnd/>
          </a:ln>
          <a:effectLst/>
        </p:spPr>
        <p:txBody>
          <a:bodyPr lIns="99000" tIns="49680" rIns="99000" bIns="49680" anchor="b">
            <a:prstTxWarp prst="textNoShape">
              <a:avLst/>
            </a:prstTxWarp>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2E2A288-32B7-5045-B58D-5AF1C46C8A9B}" type="slidenum">
              <a:rPr lang="fr-CH" sz="1300">
                <a:solidFill>
                  <a:srgbClr val="000000"/>
                </a:solidFill>
                <a:latin typeface="Calibri" pitchFamily="-65"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fr-CH" sz="1300">
              <a:solidFill>
                <a:srgbClr val="000000"/>
              </a:solidFill>
              <a:latin typeface="Calibri" pitchFamily="-6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Rot="1" noChangeAspec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Rot="1" noChangeAspec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Rot="1" noChangeAspec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7250" name="Rectangle 2"/>
          <p:cNvSpPr>
            <a:spLocks noGrp="1" noRot="1" noChangeAspect="1"/>
          </p:cNvSpPr>
          <p:nvPr>
            <p:ph type="sldImg"/>
          </p:nvPr>
        </p:nvSpPr>
        <p:spPr bwMode="auto">
          <a:noFill/>
          <a:ln>
            <a:solidFill>
              <a:srgbClr val="000000"/>
            </a:solidFill>
            <a:miter lim="800000"/>
            <a:headEnd/>
            <a:tailEnd/>
          </a:ln>
        </p:spPr>
      </p:sp>
      <p:sp>
        <p:nvSpPr>
          <p:cNvPr id="437251" name="Rectangle 3"/>
          <p:cNvSpPr>
            <a:spLocks noGrp="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221" name="Text Box 197"/>
          <p:cNvSpPr txBox="1">
            <a:spLocks noChangeArrowheads="1"/>
          </p:cNvSpPr>
          <p:nvPr userDrawn="1"/>
        </p:nvSpPr>
        <p:spPr bwMode="auto">
          <a:xfrm>
            <a:off x="2843213" y="228600"/>
            <a:ext cx="6121400" cy="304800"/>
          </a:xfrm>
          <a:prstGeom prst="rect">
            <a:avLst/>
          </a:prstGeom>
          <a:noFill/>
          <a:ln w="9525">
            <a:noFill/>
            <a:miter lim="800000"/>
            <a:headEnd/>
            <a:tailEnd/>
          </a:ln>
        </p:spPr>
        <p:txBody>
          <a:bodyPr>
            <a:prstTxWarp prst="textNoShape">
              <a:avLst/>
            </a:prstTxWarp>
            <a:spAutoFit/>
          </a:bodyPr>
          <a:lstStyle/>
          <a:p>
            <a:pPr algn="ctr" eaLnBrk="0" hangingPunct="0"/>
            <a:r>
              <a:rPr lang="fr-FR" sz="1400" b="1" dirty="0" smtClean="0">
                <a:solidFill>
                  <a:srgbClr val="FE3E58"/>
                </a:solidFill>
                <a:effectLst>
                  <a:outerShdw blurRad="38100" dist="38100" dir="2700000" algn="tl">
                    <a:srgbClr val="DDDDDD"/>
                  </a:outerShdw>
                </a:effectLst>
              </a:rPr>
              <a:t>3</a:t>
            </a:r>
            <a:r>
              <a:rPr lang="fr-FR" sz="1400" b="1" baseline="30000" dirty="0" smtClean="0">
                <a:solidFill>
                  <a:srgbClr val="FE3E58"/>
                </a:solidFill>
                <a:effectLst>
                  <a:outerShdw blurRad="38100" dist="38100" dir="2700000" algn="tl">
                    <a:srgbClr val="DDDDDD"/>
                  </a:outerShdw>
                </a:effectLst>
              </a:rPr>
              <a:t>ème</a:t>
            </a:r>
            <a:r>
              <a:rPr lang="fr-FR" sz="1400" b="1" dirty="0" smtClean="0">
                <a:solidFill>
                  <a:srgbClr val="FE3E58"/>
                </a:solidFill>
                <a:effectLst>
                  <a:outerShdw blurRad="38100" dist="38100" dir="2700000" algn="tl">
                    <a:srgbClr val="DDDDDD"/>
                  </a:outerShdw>
                </a:effectLst>
              </a:rPr>
              <a:t> Colloque COLUFRAS – Campo Grande</a:t>
            </a:r>
            <a:r>
              <a:rPr lang="fr-FR" sz="1400" b="1" baseline="0" dirty="0" smtClean="0">
                <a:solidFill>
                  <a:srgbClr val="FE3E58"/>
                </a:solidFill>
                <a:effectLst>
                  <a:outerShdw blurRad="38100" dist="38100" dir="2700000" algn="tl">
                    <a:srgbClr val="DDDDDD"/>
                  </a:outerShdw>
                </a:effectLst>
              </a:rPr>
              <a:t> – 29.11-01.12.2010</a:t>
            </a:r>
            <a:endParaRPr lang="fr-FR" sz="1400" b="1" dirty="0">
              <a:solidFill>
                <a:srgbClr val="FE3E58"/>
              </a:solidFill>
              <a:effectLst>
                <a:outerShdw blurRad="38100" dist="38100" dir="2700000" algn="tl">
                  <a:srgbClr val="DDDDDD"/>
                </a:outerShdw>
              </a:effectLst>
            </a:endParaRPr>
          </a:p>
        </p:txBody>
      </p:sp>
      <p:sp>
        <p:nvSpPr>
          <p:cNvPr id="1222" name="Rectangle 198"/>
          <p:cNvSpPr>
            <a:spLocks noChangeArrowheads="1"/>
          </p:cNvSpPr>
          <p:nvPr userDrawn="1"/>
        </p:nvSpPr>
        <p:spPr bwMode="auto">
          <a:xfrm>
            <a:off x="7164388" y="6524625"/>
            <a:ext cx="1979612" cy="333375"/>
          </a:xfrm>
          <a:prstGeom prst="rect">
            <a:avLst/>
          </a:prstGeom>
          <a:solidFill>
            <a:srgbClr val="CF0063"/>
          </a:solidFill>
          <a:ln w="9525">
            <a:noFill/>
            <a:miter lim="800000"/>
            <a:headEnd/>
            <a:tailEnd/>
          </a:ln>
          <a:effectLst/>
        </p:spPr>
        <p:txBody>
          <a:bodyPr wrap="none" anchor="ctr">
            <a:prstTxWarp prst="textNoShape">
              <a:avLst/>
            </a:prstTxWarp>
          </a:bodyPr>
          <a:lstStyle/>
          <a:p>
            <a:endParaRPr lang="fr-FR"/>
          </a:p>
        </p:txBody>
      </p:sp>
      <p:sp>
        <p:nvSpPr>
          <p:cNvPr id="1223" name="Rectangle 199"/>
          <p:cNvSpPr>
            <a:spLocks noChangeArrowheads="1"/>
          </p:cNvSpPr>
          <p:nvPr userDrawn="1"/>
        </p:nvSpPr>
        <p:spPr bwMode="auto">
          <a:xfrm>
            <a:off x="0" y="0"/>
            <a:ext cx="2792413" cy="719138"/>
          </a:xfrm>
          <a:prstGeom prst="rect">
            <a:avLst/>
          </a:prstGeom>
          <a:solidFill>
            <a:srgbClr val="CF0063"/>
          </a:solidFill>
          <a:ln w="9525">
            <a:noFill/>
            <a:miter lim="800000"/>
            <a:headEnd/>
            <a:tailEnd/>
          </a:ln>
          <a:effectLst/>
        </p:spPr>
        <p:txBody>
          <a:bodyPr wrap="none" anchor="ctr">
            <a:prstTxWarp prst="textNoShape">
              <a:avLst/>
            </a:prstTxWarp>
          </a:bodyPr>
          <a:lstStyle/>
          <a:p>
            <a:endParaRPr lang="fr-FR"/>
          </a:p>
        </p:txBody>
      </p:sp>
      <p:sp>
        <p:nvSpPr>
          <p:cNvPr id="1224" name="Rectangle 200"/>
          <p:cNvSpPr>
            <a:spLocks noChangeArrowheads="1"/>
          </p:cNvSpPr>
          <p:nvPr userDrawn="1"/>
        </p:nvSpPr>
        <p:spPr bwMode="auto">
          <a:xfrm>
            <a:off x="0" y="692150"/>
            <a:ext cx="631825" cy="639763"/>
          </a:xfrm>
          <a:prstGeom prst="rect">
            <a:avLst/>
          </a:prstGeom>
          <a:solidFill>
            <a:srgbClr val="CF0063"/>
          </a:solidFill>
          <a:ln w="9525">
            <a:noFill/>
            <a:miter lim="800000"/>
            <a:headEnd/>
            <a:tailEnd/>
          </a:ln>
          <a:effectLst/>
        </p:spPr>
        <p:txBody>
          <a:bodyPr wrap="none" anchor="ctr">
            <a:prstTxWarp prst="textNoShape">
              <a:avLst/>
            </a:prstTxWarp>
          </a:bodyPr>
          <a:lstStyle/>
          <a:p>
            <a:endParaRPr lang="fr-FR"/>
          </a:p>
        </p:txBody>
      </p:sp>
      <p:sp>
        <p:nvSpPr>
          <p:cNvPr id="1228" name="Text Box 204"/>
          <p:cNvSpPr txBox="1">
            <a:spLocks noChangeArrowheads="1"/>
          </p:cNvSpPr>
          <p:nvPr userDrawn="1"/>
        </p:nvSpPr>
        <p:spPr bwMode="auto">
          <a:xfrm>
            <a:off x="4495800" y="6324600"/>
            <a:ext cx="369888" cy="274638"/>
          </a:xfrm>
          <a:prstGeom prst="rect">
            <a:avLst/>
          </a:prstGeom>
          <a:noFill/>
          <a:ln w="9525">
            <a:noFill/>
            <a:miter lim="800000"/>
            <a:headEnd/>
            <a:tailEnd/>
          </a:ln>
          <a:effectLst/>
        </p:spPr>
        <p:txBody>
          <a:bodyPr wrap="none">
            <a:prstTxWarp prst="textNoShape">
              <a:avLst/>
            </a:prstTxWarp>
            <a:spAutoFit/>
          </a:bodyPr>
          <a:lstStyle/>
          <a:p>
            <a:fld id="{F90EF750-8BDA-9746-9963-733B04C7F0F6}" type="slidenum">
              <a:rPr lang="fr-FR" sz="1200">
                <a:solidFill>
                  <a:srgbClr val="B8123B"/>
                </a:solidFill>
              </a:rPr>
              <a:pPr/>
              <a:t>‹#›</a:t>
            </a:fld>
            <a:endParaRPr lang="fr-FR" sz="1200">
              <a:solidFill>
                <a:srgbClr val="B8123B"/>
              </a:solidFill>
            </a:endParaRPr>
          </a:p>
        </p:txBody>
      </p:sp>
      <p:pic>
        <p:nvPicPr>
          <p:cNvPr id="1230" name="Picture 206" descr="UNIGE_q"/>
          <p:cNvPicPr>
            <a:picLocks noChangeAspect="1" noChangeArrowheads="1"/>
          </p:cNvPicPr>
          <p:nvPr userDrawn="1"/>
        </p:nvPicPr>
        <p:blipFill>
          <a:blip r:embed="rId13"/>
          <a:srcRect/>
          <a:stretch>
            <a:fillRect/>
          </a:stretch>
        </p:blipFill>
        <p:spPr bwMode="auto">
          <a:xfrm>
            <a:off x="7165975" y="5589588"/>
            <a:ext cx="1978025" cy="771525"/>
          </a:xfrm>
          <a:prstGeom prst="rect">
            <a:avLst/>
          </a:prstGeom>
          <a:noFill/>
        </p:spPr>
      </p:pic>
      <p:sp>
        <p:nvSpPr>
          <p:cNvPr id="1231" name="Text Box 207"/>
          <p:cNvSpPr txBox="1">
            <a:spLocks noChangeArrowheads="1"/>
          </p:cNvSpPr>
          <p:nvPr userDrawn="1"/>
        </p:nvSpPr>
        <p:spPr bwMode="auto">
          <a:xfrm>
            <a:off x="7137400" y="6237288"/>
            <a:ext cx="2003425" cy="304800"/>
          </a:xfrm>
          <a:prstGeom prst="rect">
            <a:avLst/>
          </a:prstGeom>
          <a:noFill/>
          <a:ln w="9525">
            <a:noFill/>
            <a:miter lim="800000"/>
            <a:headEnd/>
            <a:tailEnd/>
          </a:ln>
        </p:spPr>
        <p:txBody>
          <a:bodyPr wrap="none">
            <a:prstTxWarp prst="textNoShape">
              <a:avLst/>
            </a:prstTxWarp>
            <a:spAutoFit/>
          </a:bodyPr>
          <a:lstStyle/>
          <a:p>
            <a:pPr eaLnBrk="0" hangingPunct="0"/>
            <a:r>
              <a:rPr lang="fr-CH" sz="700">
                <a:solidFill>
                  <a:srgbClr val="C80000"/>
                </a:solidFill>
                <a:ea typeface="ＭＳ Ｐゴシック" pitchFamily="-110" charset="-128"/>
                <a:cs typeface="ＭＳ Ｐゴシック" pitchFamily="-110" charset="-128"/>
              </a:rPr>
              <a:t>Institut des sciences de l’environnement</a:t>
            </a:r>
            <a:endParaRPr lang="fr-FR" sz="700">
              <a:solidFill>
                <a:srgbClr val="C80000"/>
              </a:solidFill>
              <a:ea typeface="ＭＳ Ｐゴシック" pitchFamily="-110" charset="-128"/>
              <a:cs typeface="ＭＳ Ｐゴシック" pitchFamily="-110" charset="-128"/>
            </a:endParaRPr>
          </a:p>
          <a:p>
            <a:pPr eaLnBrk="0" hangingPunct="0"/>
            <a:r>
              <a:rPr lang="fr-FR" sz="700">
                <a:solidFill>
                  <a:srgbClr val="C80000"/>
                </a:solidFill>
                <a:ea typeface="ＭＳ Ｐゴシック" pitchFamily="-110" charset="-128"/>
                <a:cs typeface="ＭＳ Ｐゴシック" pitchFamily="-110" charset="-128"/>
              </a:rPr>
              <a:t>Groupe de recherche environnement et santé </a:t>
            </a:r>
          </a:p>
        </p:txBody>
      </p:sp>
      <p:sp>
        <p:nvSpPr>
          <p:cNvPr id="9" name="Text Box 15"/>
          <p:cNvSpPr txBox="1">
            <a:spLocks noChangeArrowheads="1"/>
          </p:cNvSpPr>
          <p:nvPr userDrawn="1"/>
        </p:nvSpPr>
        <p:spPr bwMode="auto">
          <a:xfrm>
            <a:off x="7267575" y="5300663"/>
            <a:ext cx="1878013" cy="396875"/>
          </a:xfrm>
          <a:prstGeom prst="rect">
            <a:avLst/>
          </a:prstGeom>
          <a:noFill/>
          <a:ln w="9525">
            <a:noFill/>
            <a:miter lim="800000"/>
            <a:headEnd/>
            <a:tailEnd/>
          </a:ln>
          <a:effectLst/>
        </p:spPr>
        <p:txBody>
          <a:bodyPr wrap="none">
            <a:prstTxWarp prst="textNoShape">
              <a:avLst/>
            </a:prstTxWarp>
            <a:spAutoFit/>
          </a:bodyPr>
          <a:lstStyle/>
          <a:p>
            <a:pPr>
              <a:defRPr/>
            </a:pPr>
            <a:r>
              <a:rPr lang="en-GB" sz="1000" b="1" i="1" dirty="0">
                <a:solidFill>
                  <a:srgbClr val="C80000"/>
                </a:solidFill>
                <a:latin typeface="Arial" pitchFamily="-110" charset="0"/>
                <a:ea typeface="ＭＳ Ｐゴシック" pitchFamily="-110" charset="-128"/>
                <a:cs typeface="ＭＳ Ｐゴシック" pitchFamily="-110" charset="-128"/>
              </a:rPr>
              <a:t>Healthy Cities Phase V</a:t>
            </a:r>
          </a:p>
          <a:p>
            <a:pPr>
              <a:defRPr/>
            </a:pPr>
            <a:r>
              <a:rPr lang="en-GB" sz="1000" b="1" i="1" dirty="0">
                <a:solidFill>
                  <a:srgbClr val="C80000"/>
                </a:solidFill>
                <a:latin typeface="Arial" pitchFamily="-110" charset="0"/>
                <a:ea typeface="ＭＳ Ｐゴシック" pitchFamily="-110" charset="-128"/>
                <a:cs typeface="ＭＳ Ｐゴシック" pitchFamily="-110" charset="-128"/>
              </a:rPr>
              <a:t>WHO Collaborating Institute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kern="1200">
          <a:solidFill>
            <a:schemeClr val="tx1"/>
          </a:solidFill>
          <a:effectLst>
            <a:outerShdw blurRad="38100" dist="38100" dir="2700000" algn="tl">
              <a:srgbClr val="DDDDDD"/>
            </a:outerShdw>
          </a:effectLst>
          <a:latin typeface="Arial Narrow" pitchFamily="-110" charset="0"/>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DDDDDD"/>
            </a:outerShdw>
          </a:effectLst>
          <a:latin typeface="Arial Narrow" pitchFamily="-110" charset="0"/>
        </a:defRPr>
      </a:lvl2pPr>
      <a:lvl3pPr algn="ctr" rtl="0" eaLnBrk="0" fontAlgn="base" hangingPunct="0">
        <a:spcBef>
          <a:spcPct val="0"/>
        </a:spcBef>
        <a:spcAft>
          <a:spcPct val="0"/>
        </a:spcAft>
        <a:defRPr sz="2800">
          <a:solidFill>
            <a:schemeClr val="tx1"/>
          </a:solidFill>
          <a:effectLst>
            <a:outerShdw blurRad="38100" dist="38100" dir="2700000" algn="tl">
              <a:srgbClr val="DDDDDD"/>
            </a:outerShdw>
          </a:effectLst>
          <a:latin typeface="Arial Narrow" pitchFamily="-110" charset="0"/>
        </a:defRPr>
      </a:lvl3pPr>
      <a:lvl4pPr algn="ctr" rtl="0" eaLnBrk="0" fontAlgn="base" hangingPunct="0">
        <a:spcBef>
          <a:spcPct val="0"/>
        </a:spcBef>
        <a:spcAft>
          <a:spcPct val="0"/>
        </a:spcAft>
        <a:defRPr sz="2800">
          <a:solidFill>
            <a:schemeClr val="tx1"/>
          </a:solidFill>
          <a:effectLst>
            <a:outerShdw blurRad="38100" dist="38100" dir="2700000" algn="tl">
              <a:srgbClr val="DDDDDD"/>
            </a:outerShdw>
          </a:effectLst>
          <a:latin typeface="Arial Narrow" pitchFamily="-110" charset="0"/>
        </a:defRPr>
      </a:lvl4pPr>
      <a:lvl5pPr algn="ctr" rtl="0" eaLnBrk="0" fontAlgn="base" hangingPunct="0">
        <a:spcBef>
          <a:spcPct val="0"/>
        </a:spcBef>
        <a:spcAft>
          <a:spcPct val="0"/>
        </a:spcAft>
        <a:defRPr sz="2800">
          <a:solidFill>
            <a:schemeClr val="tx1"/>
          </a:solidFill>
          <a:effectLst>
            <a:outerShdw blurRad="38100" dist="38100" dir="2700000" algn="tl">
              <a:srgbClr val="DDDDDD"/>
            </a:outerShdw>
          </a:effectLst>
          <a:latin typeface="Arial Narrow" pitchFamily="-110"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10"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110"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pitchFamily="-110"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pitchFamily="-110"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pitchFamily="-110"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www.who.int/social_determinants/en/" TargetMode="External"/></Relationships>
</file>

<file path=ppt/slides/_rels/slide24.xml.rels><?xml version="1.0" encoding="UTF-8" standalone="yes"?>
<Relationships xmlns="http://schemas.openxmlformats.org/package/2006/relationships"><Relationship Id="rId4" Type="http://schemas.openxmlformats.org/officeDocument/2006/relationships/hyperlink" Target="http://www.impactsante.ch"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re 1"/>
          <p:cNvSpPr>
            <a:spLocks noGrp="1"/>
          </p:cNvSpPr>
          <p:nvPr>
            <p:ph type="ctrTitle"/>
          </p:nvPr>
        </p:nvSpPr>
        <p:spPr bwMode="auto">
          <a:xfrm>
            <a:off x="685800" y="838200"/>
            <a:ext cx="8458200" cy="9906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l" eaLnBrk="1" hangingPunct="1"/>
            <a:r>
              <a:rPr lang="fr-FR" b="1" dirty="0" smtClean="0">
                <a:solidFill>
                  <a:srgbClr val="131260"/>
                </a:solidFill>
                <a:latin typeface="Arial" pitchFamily="-110" charset="0"/>
              </a:rPr>
              <a:t>Les évaluations d’impact sur la santé (EIS) : </a:t>
            </a:r>
            <a:br>
              <a:rPr lang="fr-FR" b="1" dirty="0" smtClean="0">
                <a:solidFill>
                  <a:srgbClr val="131260"/>
                </a:solidFill>
                <a:latin typeface="Arial" pitchFamily="-110" charset="0"/>
              </a:rPr>
            </a:br>
            <a:r>
              <a:rPr lang="fr-FR" b="1" dirty="0" smtClean="0">
                <a:solidFill>
                  <a:srgbClr val="131260"/>
                </a:solidFill>
                <a:latin typeface="Arial" pitchFamily="-110" charset="0"/>
              </a:rPr>
              <a:t>un outil d’évaluation de la performance des politiques publiques ? </a:t>
            </a:r>
            <a:endParaRPr lang="fr-CH" b="1" dirty="0" smtClean="0">
              <a:solidFill>
                <a:srgbClr val="131260"/>
              </a:solidFill>
              <a:latin typeface="Arial" pitchFamily="-110" charset="0"/>
            </a:endParaRPr>
          </a:p>
        </p:txBody>
      </p:sp>
      <p:sp>
        <p:nvSpPr>
          <p:cNvPr id="3" name="Sous-titre 2"/>
          <p:cNvSpPr>
            <a:spLocks noGrp="1"/>
          </p:cNvSpPr>
          <p:nvPr>
            <p:ph type="subTitle" idx="1"/>
          </p:nvPr>
        </p:nvSpPr>
        <p:spPr bwMode="auto">
          <a:xfrm>
            <a:off x="685800" y="2209800"/>
            <a:ext cx="8151813" cy="434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81000" indent="-381000" algn="l" eaLnBrk="1" hangingPunct="1">
              <a:lnSpc>
                <a:spcPct val="90000"/>
              </a:lnSpc>
              <a:buFont typeface="Arial" pitchFamily="-110" charset="0"/>
              <a:buChar char="•"/>
            </a:pPr>
            <a:r>
              <a:rPr lang="fr-CH" sz="2400" b="1" dirty="0" smtClean="0">
                <a:solidFill>
                  <a:srgbClr val="131260"/>
                </a:solidFill>
                <a:latin typeface="Arial" pitchFamily="-110" charset="0"/>
              </a:rPr>
              <a:t>Définition et méthodologie</a:t>
            </a:r>
          </a:p>
          <a:p>
            <a:pPr marL="381000" indent="-381000" algn="l" eaLnBrk="1" hangingPunct="1">
              <a:lnSpc>
                <a:spcPct val="90000"/>
              </a:lnSpc>
              <a:spcBef>
                <a:spcPct val="60000"/>
              </a:spcBef>
              <a:buFont typeface="Arial" pitchFamily="-110" charset="0"/>
              <a:buChar char="•"/>
            </a:pPr>
            <a:r>
              <a:rPr lang="fr-CH" sz="2400" b="1" dirty="0" smtClean="0">
                <a:solidFill>
                  <a:srgbClr val="131260"/>
                </a:solidFill>
                <a:latin typeface="Arial" pitchFamily="-110" charset="0"/>
              </a:rPr>
              <a:t>Situation internationale et les activités de l’OMS</a:t>
            </a:r>
            <a:endParaRPr lang="fr-CH" sz="2400" b="1" dirty="0" smtClean="0">
              <a:solidFill>
                <a:srgbClr val="131260"/>
              </a:solidFill>
              <a:latin typeface="Arial" pitchFamily="-110" charset="0"/>
            </a:endParaRPr>
          </a:p>
          <a:p>
            <a:pPr marL="381000" indent="-381000" algn="l" eaLnBrk="1" hangingPunct="1">
              <a:lnSpc>
                <a:spcPct val="90000"/>
              </a:lnSpc>
              <a:spcBef>
                <a:spcPct val="60000"/>
              </a:spcBef>
              <a:buFont typeface="Arial" pitchFamily="-110" charset="0"/>
              <a:buChar char="•"/>
            </a:pPr>
            <a:r>
              <a:rPr lang="fr-CH" sz="2400" b="1" dirty="0" smtClean="0">
                <a:solidFill>
                  <a:srgbClr val="131260"/>
                </a:solidFill>
                <a:latin typeface="Arial" pitchFamily="-110" charset="0"/>
              </a:rPr>
              <a:t>Les EIS par rapport aux systèmes de santé</a:t>
            </a:r>
          </a:p>
          <a:p>
            <a:pPr marL="838200" lvl="1" indent="-381000" algn="l" eaLnBrk="1" hangingPunct="1">
              <a:lnSpc>
                <a:spcPct val="90000"/>
              </a:lnSpc>
              <a:spcBef>
                <a:spcPct val="60000"/>
              </a:spcBef>
              <a:buSzPct val="85000"/>
              <a:buFont typeface="Wingdings" charset="2"/>
              <a:buChar char="Ø"/>
            </a:pPr>
            <a:r>
              <a:rPr lang="fr-FR" sz="2000" b="1" dirty="0" smtClean="0">
                <a:solidFill>
                  <a:srgbClr val="131260"/>
                </a:solidFill>
                <a:latin typeface="Arial" pitchFamily="-110" charset="0"/>
              </a:rPr>
              <a:t>Processus de l’</a:t>
            </a:r>
            <a:r>
              <a:rPr lang="fr-CH" sz="2000" b="1" dirty="0" smtClean="0">
                <a:solidFill>
                  <a:srgbClr val="131260"/>
                </a:solidFill>
                <a:latin typeface="Arial" pitchFamily="-110" charset="0"/>
              </a:rPr>
              <a:t>UE</a:t>
            </a:r>
            <a:endParaRPr lang="fr-CH" sz="2000" b="1" dirty="0" smtClean="0">
              <a:solidFill>
                <a:srgbClr val="131260"/>
              </a:solidFill>
              <a:latin typeface="Arial" pitchFamily="-110" charset="0"/>
            </a:endParaRPr>
          </a:p>
          <a:p>
            <a:pPr marL="838200" lvl="1" indent="-381000" algn="l" eaLnBrk="1" hangingPunct="1">
              <a:lnSpc>
                <a:spcPct val="90000"/>
              </a:lnSpc>
              <a:spcBef>
                <a:spcPct val="60000"/>
              </a:spcBef>
              <a:buSzPct val="85000"/>
              <a:buFont typeface="Wingdings" charset="2"/>
              <a:buChar char="Ø"/>
            </a:pPr>
            <a:r>
              <a:rPr lang="fr-FR" sz="2000" b="1" dirty="0" smtClean="0">
                <a:solidFill>
                  <a:srgbClr val="131260"/>
                </a:solidFill>
                <a:latin typeface="Arial" pitchFamily="-110" charset="0"/>
              </a:rPr>
              <a:t>F</a:t>
            </a:r>
            <a:r>
              <a:rPr lang="fr-CH" sz="2000" b="1" dirty="0" smtClean="0">
                <a:solidFill>
                  <a:srgbClr val="131260"/>
                </a:solidFill>
                <a:latin typeface="Arial" pitchFamily="-110" charset="0"/>
              </a:rPr>
              <a:t>ondements des EISS</a:t>
            </a:r>
          </a:p>
          <a:p>
            <a:pPr marL="381000" indent="-381000" algn="l" eaLnBrk="1" hangingPunct="1">
              <a:lnSpc>
                <a:spcPct val="90000"/>
              </a:lnSpc>
              <a:spcBef>
                <a:spcPct val="60000"/>
              </a:spcBef>
              <a:buFont typeface="Arial" pitchFamily="-110" charset="0"/>
              <a:buChar char="•"/>
            </a:pPr>
            <a:r>
              <a:rPr lang="fr-CH" sz="2400" b="1" dirty="0" smtClean="0">
                <a:solidFill>
                  <a:srgbClr val="131260"/>
                </a:solidFill>
                <a:latin typeface="Arial" pitchFamily="-110" charset="0"/>
              </a:rPr>
              <a:t>Un </a:t>
            </a:r>
            <a:r>
              <a:rPr lang="fr-CH" sz="2400" b="1" dirty="0" smtClean="0">
                <a:solidFill>
                  <a:srgbClr val="131260"/>
                </a:solidFill>
                <a:latin typeface="Arial" pitchFamily="-110" charset="0"/>
              </a:rPr>
              <a:t>exemple</a:t>
            </a:r>
            <a:r>
              <a:rPr lang="fr-CH" sz="2400" b="1" dirty="0" smtClean="0">
                <a:solidFill>
                  <a:srgbClr val="131260"/>
                </a:solidFill>
                <a:latin typeface="Arial" pitchFamily="-110" charset="0"/>
              </a:rPr>
              <a:t> franco-suisse</a:t>
            </a:r>
          </a:p>
          <a:p>
            <a:pPr marL="381000" indent="-381000" algn="l" eaLnBrk="1" hangingPunct="1">
              <a:lnSpc>
                <a:spcPct val="90000"/>
              </a:lnSpc>
              <a:spcBef>
                <a:spcPct val="60000"/>
              </a:spcBef>
              <a:buFont typeface="Arial" pitchFamily="-110" charset="0"/>
              <a:buChar char="•"/>
            </a:pPr>
            <a:r>
              <a:rPr lang="fr-CH" sz="2400" b="1" dirty="0" smtClean="0">
                <a:solidFill>
                  <a:srgbClr val="131260"/>
                </a:solidFill>
                <a:latin typeface="Arial" pitchFamily="-110" charset="0"/>
              </a:rPr>
              <a:t>Conclusions </a:t>
            </a:r>
            <a:r>
              <a:rPr lang="fr-CH" sz="2400" b="1" dirty="0" smtClean="0">
                <a:solidFill>
                  <a:srgbClr val="131260"/>
                </a:solidFill>
                <a:latin typeface="Arial" pitchFamily="-110" charset="0"/>
              </a:rPr>
              <a:t>et perspectives  </a:t>
            </a:r>
          </a:p>
          <a:p>
            <a:pPr marL="381000" indent="-381000" eaLnBrk="1" hangingPunct="1">
              <a:lnSpc>
                <a:spcPct val="90000"/>
              </a:lnSpc>
              <a:spcBef>
                <a:spcPts val="2472"/>
              </a:spcBef>
            </a:pPr>
            <a:r>
              <a:rPr lang="fr-CH" sz="1600" b="1" i="1" dirty="0" smtClean="0">
                <a:solidFill>
                  <a:srgbClr val="131260"/>
                </a:solidFill>
                <a:latin typeface="Arial" pitchFamily="-110" charset="0"/>
              </a:rPr>
              <a:t>Dr</a:t>
            </a:r>
            <a:r>
              <a:rPr lang="fr-CH" sz="1600" b="1" i="1" dirty="0">
                <a:solidFill>
                  <a:srgbClr val="131260"/>
                </a:solidFill>
                <a:latin typeface="Arial" pitchFamily="-110" charset="0"/>
              </a:rPr>
              <a:t>. Jean Simos</a:t>
            </a:r>
            <a:r>
              <a:rPr lang="fr-CH" sz="1600" b="1" i="1" dirty="0" smtClean="0">
                <a:solidFill>
                  <a:srgbClr val="131260"/>
                </a:solidFill>
                <a:latin typeface="Arial" pitchFamily="-110" charset="0"/>
              </a:rPr>
              <a:t>, </a:t>
            </a:r>
            <a:r>
              <a:rPr lang="fr-CH" sz="1600" b="1" i="1" dirty="0">
                <a:solidFill>
                  <a:srgbClr val="131260"/>
                </a:solidFill>
                <a:latin typeface="Arial" pitchFamily="-110" charset="0"/>
              </a:rPr>
              <a:t>UNIGE</a:t>
            </a:r>
            <a:endParaRPr lang="fr-CH" sz="1800" b="1" dirty="0">
              <a:solidFill>
                <a:srgbClr val="131260"/>
              </a:solidFill>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6226" name="Titre 1"/>
          <p:cNvSpPr>
            <a:spLocks noGrp="1"/>
          </p:cNvSpPr>
          <p:nvPr>
            <p:ph type="ctrTitle" idx="4294967295"/>
          </p:nvPr>
        </p:nvSpPr>
        <p:spPr bwMode="auto">
          <a:xfrm>
            <a:off x="762000" y="762000"/>
            <a:ext cx="83820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FR" sz="3200" b="1" dirty="0" smtClean="0">
                <a:solidFill>
                  <a:srgbClr val="131260"/>
                </a:solidFill>
                <a:latin typeface="Arial" pitchFamily="-110" charset="0"/>
              </a:rPr>
              <a:t>Les activités de l’OMS en soutien des EIS</a:t>
            </a:r>
            <a:endParaRPr lang="fr-CH" sz="3200" b="1" dirty="0">
              <a:solidFill>
                <a:srgbClr val="131260"/>
              </a:solidFill>
              <a:latin typeface="Arial" pitchFamily="-110" charset="0"/>
            </a:endParaRPr>
          </a:p>
        </p:txBody>
      </p:sp>
      <p:sp>
        <p:nvSpPr>
          <p:cNvPr id="3" name="Sous-titre 2"/>
          <p:cNvSpPr>
            <a:spLocks noGrp="1"/>
          </p:cNvSpPr>
          <p:nvPr>
            <p:ph type="subTitle" idx="4294967295"/>
          </p:nvPr>
        </p:nvSpPr>
        <p:spPr bwMode="auto">
          <a:xfrm>
            <a:off x="381000" y="1447800"/>
            <a:ext cx="8763000" cy="4953000"/>
          </a:xfrm>
          <a:prstGeom prst="rect">
            <a:avLst/>
          </a:prstGeom>
          <a:noFill/>
          <a:ln>
            <a:miter lim="800000"/>
            <a:headEnd/>
            <a:tailEnd/>
          </a:ln>
        </p:spPr>
        <p:txBody>
          <a:bodyPr>
            <a:prstTxWarp prst="textNoShape">
              <a:avLst/>
            </a:prstTxWarp>
          </a:bodyPr>
          <a:lstStyle/>
          <a:p>
            <a:pPr marL="381000" indent="-381000" eaLnBrk="1" hangingPunct="1">
              <a:lnSpc>
                <a:spcPct val="90000"/>
              </a:lnSpc>
              <a:spcBef>
                <a:spcPts val="1476"/>
              </a:spcBef>
            </a:pPr>
            <a:r>
              <a:rPr lang="fr-FR" sz="2400" b="1" dirty="0" smtClean="0">
                <a:solidFill>
                  <a:srgbClr val="131260"/>
                </a:solidFill>
                <a:latin typeface="Arial" pitchFamily="-110" charset="0"/>
              </a:rPr>
              <a:t>EIS et le secteur financier de développement</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les banques de développement sont des acteurs </a:t>
            </a:r>
            <a:r>
              <a:rPr lang="fr-FR" sz="2000" b="1" dirty="0" err="1" smtClean="0">
                <a:solidFill>
                  <a:srgbClr val="131260"/>
                </a:solidFill>
                <a:latin typeface="Arial" pitchFamily="-110" charset="0"/>
              </a:rPr>
              <a:t>financiers-clé</a:t>
            </a:r>
            <a:r>
              <a:rPr lang="fr-FR" sz="2000" b="1" dirty="0" smtClean="0">
                <a:solidFill>
                  <a:srgbClr val="131260"/>
                </a:solidFill>
                <a:latin typeface="Arial" pitchFamily="-110" charset="0"/>
              </a:rPr>
              <a:t> pour des projets qui vont avoir un impact majeur sur les déterminants de la santé</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leur impact est potentiellement plus grand que celui des agences gouvernementales de développement</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ex. des exigences de prêt de l’IFC (PS4)</a:t>
            </a:r>
          </a:p>
          <a:p>
            <a:pPr marL="381000" indent="-381600" eaLnBrk="1" hangingPunct="1">
              <a:spcBef>
                <a:spcPct val="60000"/>
              </a:spcBef>
            </a:pPr>
            <a:r>
              <a:rPr lang="fr-FR" sz="2400" b="1" dirty="0" smtClean="0">
                <a:solidFill>
                  <a:srgbClr val="131260"/>
                </a:solidFill>
                <a:latin typeface="Arial" pitchFamily="-110" charset="0"/>
              </a:rPr>
              <a:t>Rencontres et événements EIS + site web</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ex. : Journée du 07.04.2010 à l’OMS (Genève)</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ex. : Congrès IAIA 2011 à Mexico</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site web régulièrement mis à jour et augmenté</a:t>
            </a:r>
          </a:p>
          <a:p>
            <a:pPr marL="381000" indent="-381600" eaLnBrk="1" hangingPunct="1">
              <a:spcBef>
                <a:spcPct val="60000"/>
              </a:spcBef>
            </a:pPr>
            <a:endParaRPr lang="fr-FR" sz="2400" b="1" dirty="0">
              <a:solidFill>
                <a:srgbClr val="131260"/>
              </a:solidFill>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5506" name="Titre 1"/>
          <p:cNvSpPr>
            <a:spLocks noGrp="1"/>
          </p:cNvSpPr>
          <p:nvPr>
            <p:ph type="ctrTitle" idx="4294967295"/>
          </p:nvPr>
        </p:nvSpPr>
        <p:spPr bwMode="auto">
          <a:xfrm>
            <a:off x="762000" y="762000"/>
            <a:ext cx="8153400" cy="8382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sz="3200" b="1" dirty="0" smtClean="0">
                <a:solidFill>
                  <a:srgbClr val="131260"/>
                </a:solidFill>
                <a:latin typeface="Arial" pitchFamily="-110" charset="0"/>
              </a:rPr>
              <a:t>Un exemple d’EIS : le </a:t>
            </a:r>
            <a:r>
              <a:rPr lang="fr-CH" sz="3200" b="1" dirty="0">
                <a:solidFill>
                  <a:srgbClr val="131260"/>
                </a:solidFill>
                <a:latin typeface="Arial" pitchFamily="-110" charset="0"/>
              </a:rPr>
              <a:t>projet d’agglomération (PA) FVG</a:t>
            </a:r>
          </a:p>
        </p:txBody>
      </p:sp>
      <p:pic>
        <p:nvPicPr>
          <p:cNvPr id="405508" name="Picture 4"/>
          <p:cNvPicPr>
            <a:picLocks noChangeAspect="1" noChangeArrowheads="1"/>
          </p:cNvPicPr>
          <p:nvPr/>
        </p:nvPicPr>
        <p:blipFill>
          <a:blip r:embed="rId3"/>
          <a:srcRect/>
          <a:stretch>
            <a:fillRect/>
          </a:stretch>
        </p:blipFill>
        <p:spPr bwMode="auto">
          <a:xfrm>
            <a:off x="5486400" y="1752600"/>
            <a:ext cx="3365500" cy="3638714"/>
          </a:xfrm>
          <a:prstGeom prst="rect">
            <a:avLst/>
          </a:prstGeom>
          <a:noFill/>
          <a:ln w="9525">
            <a:noFill/>
            <a:miter lim="800000"/>
            <a:headEnd/>
            <a:tailEnd/>
          </a:ln>
          <a:effectLst/>
        </p:spPr>
      </p:pic>
      <p:grpSp>
        <p:nvGrpSpPr>
          <p:cNvPr id="7" name="Group 4"/>
          <p:cNvGrpSpPr>
            <a:grpSpLocks/>
          </p:cNvGrpSpPr>
          <p:nvPr/>
        </p:nvGrpSpPr>
        <p:grpSpPr bwMode="auto">
          <a:xfrm>
            <a:off x="762000" y="1905000"/>
            <a:ext cx="3962400" cy="3352800"/>
            <a:chOff x="282" y="1299"/>
            <a:chExt cx="2493" cy="2154"/>
          </a:xfrm>
        </p:grpSpPr>
        <p:pic>
          <p:nvPicPr>
            <p:cNvPr id="8" name="Picture 5"/>
            <p:cNvPicPr>
              <a:picLocks noChangeAspect="1" noChangeArrowheads="1"/>
            </p:cNvPicPr>
            <p:nvPr/>
          </p:nvPicPr>
          <p:blipFill>
            <a:blip r:embed="rId4"/>
            <a:srcRect/>
            <a:stretch>
              <a:fillRect/>
            </a:stretch>
          </p:blipFill>
          <p:spPr bwMode="auto">
            <a:xfrm>
              <a:off x="282" y="1299"/>
              <a:ext cx="2494" cy="2155"/>
            </a:xfrm>
            <a:prstGeom prst="rect">
              <a:avLst/>
            </a:prstGeom>
            <a:noFill/>
            <a:ln w="9525">
              <a:noFill/>
              <a:round/>
              <a:headEnd/>
              <a:tailEnd/>
            </a:ln>
            <a:effectLst/>
          </p:spPr>
        </p:pic>
        <p:sp>
          <p:nvSpPr>
            <p:cNvPr id="9" name="Text Box 6"/>
            <p:cNvSpPr txBox="1">
              <a:spLocks noChangeArrowheads="1"/>
            </p:cNvSpPr>
            <p:nvPr/>
          </p:nvSpPr>
          <p:spPr bwMode="auto">
            <a:xfrm>
              <a:off x="282" y="1299"/>
              <a:ext cx="2494" cy="2155"/>
            </a:xfrm>
            <a:prstGeom prst="rect">
              <a:avLst/>
            </a:prstGeom>
            <a:noFill/>
            <a:ln w="9525">
              <a:noFill/>
              <a:round/>
              <a:headEnd/>
              <a:tailEnd/>
            </a:ln>
            <a:effectLst/>
          </p:spPr>
          <p:txBody>
            <a:bodyPr wrap="none" anchor="ctr">
              <a:prstTxWarp prst="textNoShape">
                <a:avLst/>
              </a:prstTxWarp>
            </a:bodyPr>
            <a:lstStyle/>
            <a:p>
              <a:endParaRPr lang="fr-FR"/>
            </a:p>
          </p:txBody>
        </p:sp>
      </p:grpSp>
      <p:sp>
        <p:nvSpPr>
          <p:cNvPr id="405510" name="Freeform 6"/>
          <p:cNvSpPr>
            <a:spLocks/>
          </p:cNvSpPr>
          <p:nvPr/>
        </p:nvSpPr>
        <p:spPr bwMode="auto">
          <a:xfrm>
            <a:off x="3962400" y="1447800"/>
            <a:ext cx="3962400" cy="2209800"/>
          </a:xfrm>
          <a:custGeom>
            <a:avLst/>
            <a:gdLst/>
            <a:ahLst/>
            <a:cxnLst>
              <a:cxn ang="0">
                <a:pos x="2448" y="1128"/>
              </a:cxn>
              <a:cxn ang="0">
                <a:pos x="1488" y="72"/>
              </a:cxn>
              <a:cxn ang="0">
                <a:pos x="0" y="696"/>
              </a:cxn>
            </a:cxnLst>
            <a:rect l="0" t="0" r="r" b="b"/>
            <a:pathLst>
              <a:path w="2448" h="1128">
                <a:moveTo>
                  <a:pt x="2448" y="1128"/>
                </a:moveTo>
                <a:cubicBezTo>
                  <a:pt x="2172" y="636"/>
                  <a:pt x="1896" y="144"/>
                  <a:pt x="1488" y="72"/>
                </a:cubicBezTo>
                <a:cubicBezTo>
                  <a:pt x="1080" y="0"/>
                  <a:pt x="540" y="348"/>
                  <a:pt x="0" y="696"/>
                </a:cubicBezTo>
              </a:path>
            </a:pathLst>
          </a:custGeom>
          <a:noFill/>
          <a:ln w="9525" cap="flat">
            <a:solidFill>
              <a:schemeClr val="tx1"/>
            </a:solidFill>
            <a:prstDash val="dash"/>
            <a:round/>
            <a:headEnd type="none" w="med" len="med"/>
            <a:tailEnd type="triangle" w="med" len="med"/>
          </a:ln>
          <a:effectLst/>
        </p:spPr>
        <p:txBody>
          <a:bodyPr wrap="none" anchor="ctr">
            <a:prstTxWarp prst="textNoShape">
              <a:avLst/>
            </a:prstTxWarp>
          </a:bodyPr>
          <a:lstStyle/>
          <a:p>
            <a:endParaRPr lang="fr-FR"/>
          </a:p>
        </p:txBody>
      </p:sp>
      <p:sp>
        <p:nvSpPr>
          <p:cNvPr id="10" name="Sous-titre 2"/>
          <p:cNvSpPr txBox="1">
            <a:spLocks/>
          </p:cNvSpPr>
          <p:nvPr/>
        </p:nvSpPr>
        <p:spPr bwMode="auto">
          <a:xfrm>
            <a:off x="304800" y="5334000"/>
            <a:ext cx="8382000" cy="1295400"/>
          </a:xfrm>
          <a:prstGeom prst="rect">
            <a:avLst/>
          </a:prstGeom>
          <a:noFill/>
          <a:ln>
            <a:miter lim="800000"/>
            <a:headEnd/>
            <a:tailEnd/>
          </a:ln>
        </p:spPr>
        <p:txBody>
          <a:bodyPr>
            <a:prstTxWarp prst="textNoShape">
              <a:avLst/>
            </a:prstTxWarp>
          </a:bodyPr>
          <a:lstStyle/>
          <a:p>
            <a:pPr marL="381000" marR="0" lvl="0" indent="-381000" algn="l" defTabSz="914400" rtl="0" eaLnBrk="1" fontAlgn="base" latinLnBrk="0" hangingPunct="1">
              <a:lnSpc>
                <a:spcPct val="100000"/>
              </a:lnSpc>
              <a:spcBef>
                <a:spcPts val="513"/>
              </a:spcBef>
              <a:spcAft>
                <a:spcPct val="0"/>
              </a:spcAft>
              <a:buClr>
                <a:srgbClr val="000000"/>
              </a:buClr>
              <a:buSzTx/>
              <a:buFont typeface="Arial Narrow" pitchFamily="-110" charset="0"/>
              <a:buChar char="•"/>
              <a:tabLst/>
              <a:defRPr/>
            </a:pPr>
            <a:r>
              <a:rPr kumimoji="0" lang="fr-CH" sz="2400" b="1" i="0" u="none" strike="noStrike" kern="1200" cap="none" spc="0" normalizeH="0" baseline="0" noProof="0" dirty="0" smtClean="0">
                <a:ln>
                  <a:noFill/>
                </a:ln>
                <a:solidFill>
                  <a:srgbClr val="131260"/>
                </a:solidFill>
                <a:effectLst/>
                <a:uLnTx/>
                <a:uFillTx/>
                <a:latin typeface="Arial" pitchFamily="-110" charset="0"/>
                <a:ea typeface="+mn-ea"/>
                <a:cs typeface="+mn-cs"/>
              </a:rPr>
              <a:t>204 communes </a:t>
            </a:r>
            <a:r>
              <a:rPr kumimoji="0" lang="fr-CH" sz="2000" b="1" i="0" u="none" strike="noStrike" kern="1200" cap="none" spc="0" normalizeH="0" baseline="0" noProof="0" dirty="0" smtClean="0">
                <a:ln>
                  <a:noFill/>
                </a:ln>
                <a:solidFill>
                  <a:srgbClr val="131260"/>
                </a:solidFill>
                <a:effectLst/>
                <a:uLnTx/>
                <a:uFillTx/>
                <a:latin typeface="Arial" pitchFamily="-110" charset="0"/>
                <a:ea typeface="+mn-ea"/>
                <a:cs typeface="+mn-cs"/>
              </a:rPr>
              <a:t>(112 françaises, 92 suisses)</a:t>
            </a:r>
            <a:endParaRPr kumimoji="0" lang="fr-CH" sz="2400" b="1" i="0" u="none" strike="noStrike" kern="1200" cap="none" spc="0" normalizeH="0" baseline="0" noProof="0" dirty="0" smtClean="0">
              <a:ln>
                <a:noFill/>
              </a:ln>
              <a:solidFill>
                <a:srgbClr val="131260"/>
              </a:solidFill>
              <a:effectLst/>
              <a:uLnTx/>
              <a:uFillTx/>
              <a:latin typeface="Arial" pitchFamily="-110" charset="0"/>
              <a:ea typeface="+mn-ea"/>
              <a:cs typeface="+mn-cs"/>
            </a:endParaRPr>
          </a:p>
          <a:p>
            <a:pPr marL="381000" marR="0" lvl="0" indent="-381000" algn="l" defTabSz="914400" rtl="0" eaLnBrk="1" fontAlgn="base" latinLnBrk="0" hangingPunct="1">
              <a:lnSpc>
                <a:spcPct val="100000"/>
              </a:lnSpc>
              <a:spcBef>
                <a:spcPts val="513"/>
              </a:spcBef>
              <a:spcAft>
                <a:spcPct val="0"/>
              </a:spcAft>
              <a:buClr>
                <a:srgbClr val="000000"/>
              </a:buClr>
              <a:buSzTx/>
              <a:buFont typeface="Arial Narrow" pitchFamily="-110" charset="0"/>
              <a:buChar char="•"/>
              <a:tabLst/>
              <a:defRPr/>
            </a:pPr>
            <a:r>
              <a:rPr kumimoji="0" lang="fr-CH" sz="2400" b="1" i="0" u="none" strike="noStrike" kern="1200" cap="none" spc="0" normalizeH="0" baseline="0" noProof="0" dirty="0" smtClean="0">
                <a:ln>
                  <a:noFill/>
                </a:ln>
                <a:solidFill>
                  <a:srgbClr val="131260"/>
                </a:solidFill>
                <a:effectLst/>
                <a:uLnTx/>
                <a:uFillTx/>
                <a:latin typeface="Arial" pitchFamily="-110" charset="0"/>
                <a:ea typeface="+mn-ea"/>
                <a:cs typeface="+mn-cs"/>
              </a:rPr>
              <a:t>770’000 habitants</a:t>
            </a:r>
          </a:p>
          <a:p>
            <a:pPr marL="381000" marR="0" lvl="0" indent="-381000" algn="l" defTabSz="914400" rtl="0" eaLnBrk="1" fontAlgn="base" latinLnBrk="0" hangingPunct="1">
              <a:lnSpc>
                <a:spcPct val="100000"/>
              </a:lnSpc>
              <a:spcBef>
                <a:spcPts val="513"/>
              </a:spcBef>
              <a:spcAft>
                <a:spcPct val="0"/>
              </a:spcAft>
              <a:buClr>
                <a:srgbClr val="000000"/>
              </a:buClr>
              <a:buSzTx/>
              <a:buFont typeface="Arial Narrow" pitchFamily="-110" charset="0"/>
              <a:buChar char="•"/>
              <a:tabLst/>
              <a:defRPr/>
            </a:pPr>
            <a:r>
              <a:rPr kumimoji="0" lang="fr-CH" sz="2400" b="1" i="0" u="none" strike="noStrike" kern="1200" cap="none" spc="0" normalizeH="0" baseline="0" noProof="0" dirty="0" smtClean="0">
                <a:ln>
                  <a:noFill/>
                </a:ln>
                <a:solidFill>
                  <a:srgbClr val="131260"/>
                </a:solidFill>
                <a:effectLst/>
                <a:uLnTx/>
                <a:uFillTx/>
                <a:latin typeface="Arial" pitchFamily="-110" charset="0"/>
                <a:ea typeface="+mn-ea"/>
                <a:cs typeface="+mn-cs"/>
              </a:rPr>
              <a:t>390’000 emplois </a:t>
            </a:r>
            <a:r>
              <a:rPr kumimoji="0" lang="fr-CH" sz="2000" b="1" i="0" u="none" strike="noStrike" kern="1200" cap="none" spc="0" normalizeH="0" baseline="0" noProof="0" dirty="0" smtClean="0">
                <a:ln>
                  <a:noFill/>
                </a:ln>
                <a:solidFill>
                  <a:srgbClr val="131260"/>
                </a:solidFill>
                <a:effectLst/>
                <a:uLnTx/>
                <a:uFillTx/>
                <a:latin typeface="Arial" pitchFamily="-110" charset="0"/>
                <a:ea typeface="+mn-ea"/>
                <a:cs typeface="+mn-cs"/>
              </a:rPr>
              <a:t>(chiffres 2005)</a:t>
            </a:r>
            <a:endParaRPr kumimoji="0" lang="fr-CH" sz="2400" b="1" i="0" u="none" strike="noStrike" kern="1200" cap="none" spc="0" normalizeH="0" baseline="0" noProof="0" dirty="0">
              <a:ln>
                <a:noFill/>
              </a:ln>
              <a:solidFill>
                <a:srgbClr val="131260"/>
              </a:solidFill>
              <a:effectLst/>
              <a:uLnTx/>
              <a:uFillTx/>
              <a:latin typeface="Arial" pitchFamily="-110"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5508"/>
                                        </p:tgtEl>
                                        <p:attrNameLst>
                                          <p:attrName>style.visibility</p:attrName>
                                        </p:attrNameLst>
                                      </p:cBhvr>
                                      <p:to>
                                        <p:strVal val="visible"/>
                                      </p:to>
                                    </p:set>
                                    <p:anim calcmode="lin" valueType="num">
                                      <p:cBhvr>
                                        <p:cTn id="7" dur="1000" fill="hold"/>
                                        <p:tgtEl>
                                          <p:spTgt spid="405508"/>
                                        </p:tgtEl>
                                        <p:attrNameLst>
                                          <p:attrName>ppt_w</p:attrName>
                                        </p:attrNameLst>
                                      </p:cBhvr>
                                      <p:tavLst>
                                        <p:tav tm="0">
                                          <p:val>
                                            <p:fltVal val="0"/>
                                          </p:val>
                                        </p:tav>
                                        <p:tav tm="100000">
                                          <p:val>
                                            <p:strVal val="#ppt_w"/>
                                          </p:val>
                                        </p:tav>
                                      </p:tavLst>
                                    </p:anim>
                                    <p:anim calcmode="lin" valueType="num">
                                      <p:cBhvr>
                                        <p:cTn id="8" dur="1000" fill="hold"/>
                                        <p:tgtEl>
                                          <p:spTgt spid="405508"/>
                                        </p:tgtEl>
                                        <p:attrNameLst>
                                          <p:attrName>ppt_h</p:attrName>
                                        </p:attrNameLst>
                                      </p:cBhvr>
                                      <p:tavLst>
                                        <p:tav tm="0">
                                          <p:val>
                                            <p:fltVal val="0"/>
                                          </p:val>
                                        </p:tav>
                                        <p:tav tm="100000">
                                          <p:val>
                                            <p:strVal val="#ppt_h"/>
                                          </p:val>
                                        </p:tav>
                                      </p:tavLst>
                                    </p:anim>
                                    <p:anim calcmode="lin" valueType="num">
                                      <p:cBhvr>
                                        <p:cTn id="9" dur="1000" fill="hold"/>
                                        <p:tgtEl>
                                          <p:spTgt spid="405508"/>
                                        </p:tgtEl>
                                        <p:attrNameLst>
                                          <p:attrName>style.rotation</p:attrName>
                                        </p:attrNameLst>
                                      </p:cBhvr>
                                      <p:tavLst>
                                        <p:tav tm="0">
                                          <p:val>
                                            <p:fltVal val="90"/>
                                          </p:val>
                                        </p:tav>
                                        <p:tav tm="100000">
                                          <p:val>
                                            <p:fltVal val="0"/>
                                          </p:val>
                                        </p:tav>
                                      </p:tavLst>
                                    </p:anim>
                                    <p:animEffect transition="in" filter="fade">
                                      <p:cBhvr>
                                        <p:cTn id="10" dur="1000"/>
                                        <p:tgtEl>
                                          <p:spTgt spid="405508"/>
                                        </p:tgtEl>
                                      </p:cBhvr>
                                    </p:animEffect>
                                  </p:childTnLst>
                                </p:cTn>
                              </p:par>
                            </p:childTnLst>
                          </p:cTn>
                        </p:par>
                        <p:par>
                          <p:cTn id="11" fill="hold">
                            <p:stCondLst>
                              <p:cond delay="1000"/>
                            </p:stCondLst>
                            <p:childTnLst>
                              <p:par>
                                <p:cTn id="12" presetID="1" presetClass="entr" presetSubtype="0" fill="hold" grpId="0" nodeType="afterEffect">
                                  <p:stCondLst>
                                    <p:cond delay="3000"/>
                                  </p:stCondLst>
                                  <p:childTnLst>
                                    <p:set>
                                      <p:cBhvr>
                                        <p:cTn id="13" dur="1" fill="hold">
                                          <p:stCondLst>
                                            <p:cond delay="0"/>
                                          </p:stCondLst>
                                        </p:cTn>
                                        <p:tgtEl>
                                          <p:spTgt spid="4055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0" grpId="0" animBg="1"/>
      <p:bldP spid="10"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62" name="Titre 1"/>
          <p:cNvSpPr>
            <a:spLocks noGrp="1"/>
          </p:cNvSpPr>
          <p:nvPr>
            <p:ph type="ctrTitle" idx="4294967295"/>
          </p:nvPr>
        </p:nvSpPr>
        <p:spPr bwMode="auto">
          <a:xfrm>
            <a:off x="990600" y="762000"/>
            <a:ext cx="76200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sz="3200" b="1">
                <a:solidFill>
                  <a:srgbClr val="131260"/>
                </a:solidFill>
                <a:latin typeface="Arial" pitchFamily="-110" charset="0"/>
              </a:rPr>
              <a:t>Enjeux de l’agglomération FVG</a:t>
            </a:r>
          </a:p>
        </p:txBody>
      </p:sp>
      <p:sp>
        <p:nvSpPr>
          <p:cNvPr id="3" name="Sous-titre 2"/>
          <p:cNvSpPr>
            <a:spLocks noGrp="1"/>
          </p:cNvSpPr>
          <p:nvPr>
            <p:ph type="subTitle" idx="4294967295"/>
          </p:nvPr>
        </p:nvSpPr>
        <p:spPr bwMode="auto">
          <a:xfrm>
            <a:off x="609600" y="1828800"/>
            <a:ext cx="8304213" cy="4572000"/>
          </a:xfrm>
          <a:prstGeom prst="rect">
            <a:avLst/>
          </a:prstGeom>
          <a:noFill/>
          <a:ln>
            <a:miter lim="800000"/>
            <a:headEnd/>
            <a:tailEnd/>
          </a:ln>
        </p:spPr>
        <p:txBody>
          <a:bodyPr>
            <a:prstTxWarp prst="textNoShape">
              <a:avLst/>
            </a:prstTxWarp>
          </a:bodyPr>
          <a:lstStyle/>
          <a:p>
            <a:pPr marL="381000" indent="-381000" eaLnBrk="1" hangingPunct="1">
              <a:lnSpc>
                <a:spcPct val="90000"/>
              </a:lnSpc>
            </a:pPr>
            <a:r>
              <a:rPr lang="fr-CH" sz="2800" b="1" dirty="0">
                <a:solidFill>
                  <a:srgbClr val="131260"/>
                </a:solidFill>
                <a:latin typeface="Arial" pitchFamily="-110" charset="0"/>
              </a:rPr>
              <a:t>Échanges transfrontaliers importants : 50’000 frontaliers, 500’000 passages de frontière par jour</a:t>
            </a:r>
          </a:p>
          <a:p>
            <a:pPr marL="381000" indent="-381000" eaLnBrk="1" hangingPunct="1">
              <a:lnSpc>
                <a:spcPct val="90000"/>
              </a:lnSpc>
              <a:spcBef>
                <a:spcPct val="60000"/>
              </a:spcBef>
            </a:pPr>
            <a:r>
              <a:rPr lang="fr-CH" sz="2800" b="1" dirty="0">
                <a:solidFill>
                  <a:srgbClr val="131260"/>
                </a:solidFill>
                <a:latin typeface="Arial" pitchFamily="-110" charset="0"/>
              </a:rPr>
              <a:t>Une tendance à la poursuite de la croissance du</a:t>
            </a:r>
            <a:r>
              <a:rPr lang="fr-CH" sz="2800" b="1" dirty="0" smtClean="0">
                <a:solidFill>
                  <a:srgbClr val="131260"/>
                </a:solidFill>
                <a:latin typeface="Arial" pitchFamily="-110" charset="0"/>
              </a:rPr>
              <a:t> transport individuel motorisé</a:t>
            </a:r>
          </a:p>
          <a:p>
            <a:pPr marL="381000" indent="-381000" eaLnBrk="1" hangingPunct="1">
              <a:lnSpc>
                <a:spcPct val="90000"/>
              </a:lnSpc>
              <a:spcBef>
                <a:spcPct val="60000"/>
              </a:spcBef>
            </a:pPr>
            <a:r>
              <a:rPr lang="fr-CH" sz="2800" b="1" dirty="0">
                <a:solidFill>
                  <a:srgbClr val="131260"/>
                </a:solidFill>
                <a:latin typeface="Arial" pitchFamily="-110" charset="0"/>
              </a:rPr>
              <a:t>Une tendance à l’étalement urbain</a:t>
            </a:r>
          </a:p>
          <a:p>
            <a:pPr marL="381000" indent="-381000" eaLnBrk="1" hangingPunct="1">
              <a:lnSpc>
                <a:spcPct val="90000"/>
              </a:lnSpc>
              <a:spcBef>
                <a:spcPct val="60000"/>
              </a:spcBef>
            </a:pPr>
            <a:r>
              <a:rPr lang="fr-CH" sz="2800" b="1" dirty="0">
                <a:solidFill>
                  <a:srgbClr val="131260"/>
                </a:solidFill>
                <a:latin typeface="Arial" pitchFamily="-110" charset="0"/>
              </a:rPr>
              <a:t>Un important déséquilibre dans la répartition habitants-emplois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7794" name="Titre 1"/>
          <p:cNvSpPr>
            <a:spLocks noGrp="1"/>
          </p:cNvSpPr>
          <p:nvPr>
            <p:ph type="ctrTitle" idx="4294967295"/>
          </p:nvPr>
        </p:nvSpPr>
        <p:spPr bwMode="auto">
          <a:xfrm>
            <a:off x="762000" y="685800"/>
            <a:ext cx="8229600" cy="685800"/>
          </a:xfrm>
          <a:prstGeom prst="rect">
            <a:avLst/>
          </a:prstGeom>
          <a:noFill/>
          <a:ln>
            <a:miter lim="800000"/>
            <a:headEnd/>
            <a:tailEnd/>
          </a:ln>
        </p:spPr>
        <p:txBody>
          <a:bodyPr anchor="ctr">
            <a:prstTxWarp prst="textNoShape">
              <a:avLst/>
            </a:prstTxWarp>
          </a:bodyPr>
          <a:lstStyle/>
          <a:p>
            <a:pPr algn="l" eaLnBrk="1" hangingPunct="1"/>
            <a:r>
              <a:rPr lang="fr-CH" sz="3200" b="1" dirty="0">
                <a:solidFill>
                  <a:srgbClr val="131260"/>
                </a:solidFill>
                <a:latin typeface="Arial" pitchFamily="-110" charset="0"/>
              </a:rPr>
              <a:t>Le schéma d’agglomération</a:t>
            </a:r>
            <a:endParaRPr lang="fr-CH" sz="3700" b="1" dirty="0">
              <a:solidFill>
                <a:srgbClr val="000000"/>
              </a:solidFill>
              <a:effectLst/>
              <a:ea typeface="Lucida Sans Unicode" pitchFamily="-110" charset="-52"/>
              <a:cs typeface="Lucida Sans Unicode" pitchFamily="-110" charset="-52"/>
            </a:endParaRPr>
          </a:p>
        </p:txBody>
      </p:sp>
      <p:pic>
        <p:nvPicPr>
          <p:cNvPr id="417796" name="Picture 4"/>
          <p:cNvPicPr>
            <a:picLocks noChangeAspect="1" noChangeArrowheads="1"/>
          </p:cNvPicPr>
          <p:nvPr/>
        </p:nvPicPr>
        <p:blipFill>
          <a:blip r:embed="rId3"/>
          <a:srcRect/>
          <a:stretch>
            <a:fillRect/>
          </a:stretch>
        </p:blipFill>
        <p:spPr bwMode="auto">
          <a:xfrm>
            <a:off x="576000" y="4495800"/>
            <a:ext cx="2484408" cy="1828800"/>
          </a:xfrm>
          <a:prstGeom prst="rect">
            <a:avLst/>
          </a:prstGeom>
          <a:noFill/>
          <a:ln w="9525">
            <a:noFill/>
            <a:round/>
            <a:headEnd/>
            <a:tailEnd/>
          </a:ln>
          <a:effectLst/>
        </p:spPr>
      </p:pic>
      <p:sp>
        <p:nvSpPr>
          <p:cNvPr id="3" name="Sous-titre 2"/>
          <p:cNvSpPr>
            <a:spLocks/>
          </p:cNvSpPr>
          <p:nvPr/>
        </p:nvSpPr>
        <p:spPr bwMode="auto">
          <a:xfrm>
            <a:off x="5943600" y="1524000"/>
            <a:ext cx="2970213" cy="4953000"/>
          </a:xfrm>
          <a:prstGeom prst="rect">
            <a:avLst/>
          </a:prstGeom>
          <a:noFill/>
          <a:ln w="9525">
            <a:noFill/>
            <a:miter lim="800000"/>
            <a:headEnd/>
            <a:tailEnd/>
          </a:ln>
        </p:spPr>
        <p:txBody>
          <a:bodyPr>
            <a:prstTxWarp prst="textNoShape">
              <a:avLst/>
            </a:prstTxWarp>
          </a:bodyPr>
          <a:lstStyle/>
          <a:p>
            <a:pPr marL="381000" indent="-381000">
              <a:lnSpc>
                <a:spcPct val="90000"/>
              </a:lnSpc>
              <a:spcBef>
                <a:spcPct val="20000"/>
              </a:spcBef>
              <a:buFont typeface="Arial" pitchFamily="-110" charset="0"/>
              <a:buChar char="•"/>
            </a:pPr>
            <a:r>
              <a:rPr lang="fr-CH" sz="2000" b="1" dirty="0">
                <a:solidFill>
                  <a:srgbClr val="131260"/>
                </a:solidFill>
              </a:rPr>
              <a:t>Traduction spatiale des objectifs du PA</a:t>
            </a:r>
          </a:p>
          <a:p>
            <a:pPr marL="381000" indent="-381000">
              <a:lnSpc>
                <a:spcPct val="90000"/>
              </a:lnSpc>
              <a:spcBef>
                <a:spcPct val="60000"/>
              </a:spcBef>
              <a:buFont typeface="Arial" pitchFamily="-110" charset="0"/>
              <a:buChar char="•"/>
            </a:pPr>
            <a:r>
              <a:rPr lang="fr-CH" sz="2000" b="1" dirty="0">
                <a:solidFill>
                  <a:srgbClr val="131260"/>
                </a:solidFill>
              </a:rPr>
              <a:t>Vision à l’horizon 2030, une agglomération </a:t>
            </a:r>
            <a:r>
              <a:rPr lang="fr-CH" sz="2000" b="1" dirty="0">
                <a:solidFill>
                  <a:schemeClr val="hlink"/>
                </a:solidFill>
              </a:rPr>
              <a:t>compacte</a:t>
            </a:r>
            <a:r>
              <a:rPr lang="fr-CH" sz="2000" b="1" dirty="0">
                <a:solidFill>
                  <a:srgbClr val="131260"/>
                </a:solidFill>
              </a:rPr>
              <a:t>, </a:t>
            </a:r>
            <a:r>
              <a:rPr lang="fr-CH" sz="2000" b="1" dirty="0">
                <a:solidFill>
                  <a:schemeClr val="hlink"/>
                </a:solidFill>
              </a:rPr>
              <a:t>multipolaire</a:t>
            </a:r>
            <a:r>
              <a:rPr lang="fr-CH" sz="2000" b="1" dirty="0">
                <a:solidFill>
                  <a:srgbClr val="131260"/>
                </a:solidFill>
              </a:rPr>
              <a:t> et </a:t>
            </a:r>
            <a:r>
              <a:rPr lang="fr-CH" sz="2000" b="1" dirty="0">
                <a:solidFill>
                  <a:schemeClr val="hlink"/>
                </a:solidFill>
              </a:rPr>
              <a:t>verte</a:t>
            </a:r>
            <a:r>
              <a:rPr lang="fr-CH" sz="2000" b="1" dirty="0">
                <a:solidFill>
                  <a:srgbClr val="131260"/>
                </a:solidFill>
              </a:rPr>
              <a:t> pouvant accueillir </a:t>
            </a:r>
            <a:r>
              <a:rPr lang="fr-CH" sz="2000" b="1" dirty="0">
                <a:solidFill>
                  <a:schemeClr val="hlink"/>
                </a:solidFill>
              </a:rPr>
              <a:t>200’000 habitants</a:t>
            </a:r>
            <a:r>
              <a:rPr lang="fr-CH" sz="2000" b="1" dirty="0">
                <a:solidFill>
                  <a:srgbClr val="131260"/>
                </a:solidFill>
              </a:rPr>
              <a:t> et </a:t>
            </a:r>
            <a:r>
              <a:rPr lang="fr-CH" sz="2000" b="1" dirty="0">
                <a:solidFill>
                  <a:schemeClr val="hlink"/>
                </a:solidFill>
              </a:rPr>
              <a:t>100’000 emplois</a:t>
            </a:r>
            <a:r>
              <a:rPr lang="fr-CH" sz="2000" b="1" dirty="0">
                <a:solidFill>
                  <a:srgbClr val="131260"/>
                </a:solidFill>
              </a:rPr>
              <a:t> supplémentaires</a:t>
            </a:r>
          </a:p>
        </p:txBody>
      </p:sp>
      <p:pic>
        <p:nvPicPr>
          <p:cNvPr id="417798" name="Picture 6"/>
          <p:cNvPicPr>
            <a:picLocks noChangeAspect="1" noChangeArrowheads="1"/>
          </p:cNvPicPr>
          <p:nvPr/>
        </p:nvPicPr>
        <p:blipFill>
          <a:blip r:embed="rId4"/>
          <a:srcRect/>
          <a:stretch>
            <a:fillRect/>
          </a:stretch>
        </p:blipFill>
        <p:spPr bwMode="auto">
          <a:xfrm>
            <a:off x="3429000" y="4495800"/>
            <a:ext cx="2310550" cy="1905000"/>
          </a:xfrm>
          <a:prstGeom prst="rect">
            <a:avLst/>
          </a:prstGeom>
          <a:noFill/>
          <a:ln w="9525">
            <a:noFill/>
            <a:round/>
            <a:headEnd/>
            <a:tailEnd/>
          </a:ln>
          <a:effectLst/>
        </p:spPr>
      </p:pic>
      <p:sp>
        <p:nvSpPr>
          <p:cNvPr id="6" name="Sous-titre 2"/>
          <p:cNvSpPr txBox="1">
            <a:spLocks/>
          </p:cNvSpPr>
          <p:nvPr/>
        </p:nvSpPr>
        <p:spPr bwMode="auto">
          <a:xfrm>
            <a:off x="228600" y="1524000"/>
            <a:ext cx="6248400" cy="2971800"/>
          </a:xfrm>
          <a:prstGeom prst="rect">
            <a:avLst/>
          </a:prstGeom>
          <a:noFill/>
          <a:ln>
            <a:miter lim="800000"/>
            <a:headEnd/>
            <a:tailEnd/>
          </a:ln>
        </p:spPr>
        <p:txBody>
          <a:bodyPr>
            <a:prstTxWarp prst="textNoShape">
              <a:avLst/>
            </a:prstTxWarp>
          </a:bodyPr>
          <a:lstStyle/>
          <a:p>
            <a:pPr marL="381000" marR="0" lvl="0" indent="-381000" algn="l" defTabSz="914400" rtl="0" eaLnBrk="1" fontAlgn="base" latinLnBrk="0" hangingPunct="1">
              <a:lnSpc>
                <a:spcPct val="90000"/>
              </a:lnSpc>
              <a:spcBef>
                <a:spcPct val="20000"/>
              </a:spcBef>
              <a:spcAft>
                <a:spcPct val="0"/>
              </a:spcAft>
              <a:buClrTx/>
              <a:buSzTx/>
              <a:tabLst/>
              <a:defRPr/>
            </a:pPr>
            <a:r>
              <a:rPr kumimoji="0" lang="fr-CH" b="1" i="0" u="none" strike="noStrike" kern="1200" cap="none" spc="0" normalizeH="0" baseline="0" noProof="0" dirty="0" smtClean="0">
                <a:ln>
                  <a:noFill/>
                </a:ln>
                <a:solidFill>
                  <a:srgbClr val="131260"/>
                </a:solidFill>
                <a:effectLst/>
                <a:uLnTx/>
                <a:uFillTx/>
                <a:latin typeface="Arial" pitchFamily="-110" charset="0"/>
                <a:ea typeface="+mn-ea"/>
                <a:cs typeface="+mn-cs"/>
              </a:rPr>
              <a:t>Vision stratégique du PA</a:t>
            </a:r>
          </a:p>
          <a:p>
            <a:pPr marL="381000" marR="0" lvl="0" indent="-381000" algn="l" defTabSz="914400" rtl="0" eaLnBrk="1" fontAlgn="base" latinLnBrk="0" hangingPunct="1">
              <a:lnSpc>
                <a:spcPct val="90000"/>
              </a:lnSpc>
              <a:spcBef>
                <a:spcPct val="20000"/>
              </a:spcBef>
              <a:spcAft>
                <a:spcPct val="0"/>
              </a:spcAft>
              <a:buClrTx/>
              <a:buSzTx/>
              <a:buFont typeface="Arial" pitchFamily="-110" charset="0"/>
              <a:buChar char="•"/>
              <a:tabLst/>
              <a:defRPr/>
            </a:pPr>
            <a:r>
              <a:rPr kumimoji="0" lang="fr-CH" b="1" i="0" u="none" strike="noStrike" kern="1200" cap="none" spc="0" normalizeH="0" baseline="0" noProof="0" dirty="0" smtClean="0">
                <a:ln>
                  <a:noFill/>
                </a:ln>
                <a:solidFill>
                  <a:srgbClr val="131260"/>
                </a:solidFill>
                <a:effectLst/>
                <a:uLnTx/>
                <a:uFillTx/>
                <a:latin typeface="Arial" pitchFamily="-110" charset="0"/>
                <a:ea typeface="+mn-ea"/>
                <a:cs typeface="+mn-cs"/>
              </a:rPr>
              <a:t>Partager un espace de vie commun</a:t>
            </a:r>
          </a:p>
          <a:p>
            <a:pPr marL="381000" marR="0" lvl="0" indent="-381000" algn="l" defTabSz="914400" rtl="0" eaLnBrk="1" fontAlgn="base" latinLnBrk="0" hangingPunct="1">
              <a:lnSpc>
                <a:spcPct val="90000"/>
              </a:lnSpc>
              <a:spcBef>
                <a:spcPts val="500"/>
              </a:spcBef>
              <a:spcAft>
                <a:spcPct val="0"/>
              </a:spcAft>
              <a:buClrTx/>
              <a:buSzTx/>
              <a:buFont typeface="Arial" pitchFamily="-110" charset="0"/>
              <a:buChar char="•"/>
              <a:tabLst/>
              <a:defRPr/>
            </a:pPr>
            <a:r>
              <a:rPr kumimoji="0" lang="fr-CH" b="1" i="0" u="none" strike="noStrike" kern="1200" cap="none" spc="0" normalizeH="0" baseline="0" noProof="0" dirty="0" smtClean="0">
                <a:ln>
                  <a:noFill/>
                </a:ln>
                <a:solidFill>
                  <a:srgbClr val="131260"/>
                </a:solidFill>
                <a:effectLst/>
                <a:uLnTx/>
                <a:uFillTx/>
                <a:latin typeface="Arial" pitchFamily="-110" charset="0"/>
                <a:ea typeface="+mn-ea"/>
                <a:cs typeface="+mn-cs"/>
              </a:rPr>
              <a:t>Maintenir et développer une qualité de vie dans </a:t>
            </a:r>
            <a:br>
              <a:rPr kumimoji="0" lang="fr-CH" b="1" i="0" u="none" strike="noStrike" kern="1200" cap="none" spc="0" normalizeH="0" baseline="0" noProof="0" dirty="0" smtClean="0">
                <a:ln>
                  <a:noFill/>
                </a:ln>
                <a:solidFill>
                  <a:srgbClr val="131260"/>
                </a:solidFill>
                <a:effectLst/>
                <a:uLnTx/>
                <a:uFillTx/>
                <a:latin typeface="Arial" pitchFamily="-110" charset="0"/>
                <a:ea typeface="+mn-ea"/>
                <a:cs typeface="+mn-cs"/>
              </a:rPr>
            </a:br>
            <a:r>
              <a:rPr kumimoji="0" lang="fr-CH" b="1" i="0" u="none" strike="noStrike" kern="1200" cap="none" spc="0" normalizeH="0" baseline="0" noProof="0" dirty="0" smtClean="0">
                <a:ln>
                  <a:noFill/>
                </a:ln>
                <a:solidFill>
                  <a:srgbClr val="131260"/>
                </a:solidFill>
                <a:effectLst/>
                <a:uLnTx/>
                <a:uFillTx/>
                <a:latin typeface="Arial" pitchFamily="-110" charset="0"/>
                <a:ea typeface="+mn-ea"/>
                <a:cs typeface="+mn-cs"/>
              </a:rPr>
              <a:t>un cadre attractif</a:t>
            </a:r>
          </a:p>
          <a:p>
            <a:pPr marL="381000" marR="0" lvl="0" indent="-381000" algn="l" defTabSz="914400" rtl="0" eaLnBrk="1" fontAlgn="base" latinLnBrk="0" hangingPunct="1">
              <a:lnSpc>
                <a:spcPct val="90000"/>
              </a:lnSpc>
              <a:spcBef>
                <a:spcPts val="500"/>
              </a:spcBef>
              <a:spcAft>
                <a:spcPct val="0"/>
              </a:spcAft>
              <a:buClrTx/>
              <a:buSzTx/>
              <a:buFont typeface="Arial" pitchFamily="-110" charset="0"/>
              <a:buChar char="•"/>
              <a:tabLst/>
              <a:defRPr/>
            </a:pPr>
            <a:r>
              <a:rPr kumimoji="0" lang="fr-CH" b="1" i="0" u="none" strike="noStrike" kern="1200" cap="none" spc="0" normalizeH="0" baseline="0" noProof="0" dirty="0" smtClean="0">
                <a:ln>
                  <a:noFill/>
                </a:ln>
                <a:solidFill>
                  <a:srgbClr val="131260"/>
                </a:solidFill>
                <a:effectLst/>
                <a:uLnTx/>
                <a:uFillTx/>
                <a:latin typeface="Arial" pitchFamily="-110" charset="0"/>
                <a:ea typeface="+mn-ea"/>
                <a:cs typeface="+mn-cs"/>
              </a:rPr>
              <a:t>Développer une gouvernance à l’échelle de l’agglomération</a:t>
            </a:r>
          </a:p>
          <a:p>
            <a:pPr marL="381000" marR="0" lvl="0" indent="-381000" algn="l" defTabSz="914400" rtl="0" eaLnBrk="1" fontAlgn="base" latinLnBrk="0" hangingPunct="1">
              <a:lnSpc>
                <a:spcPct val="90000"/>
              </a:lnSpc>
              <a:spcBef>
                <a:spcPts val="500"/>
              </a:spcBef>
              <a:spcAft>
                <a:spcPct val="0"/>
              </a:spcAft>
              <a:buClrTx/>
              <a:buSzTx/>
              <a:buFont typeface="Arial" pitchFamily="-110" charset="0"/>
              <a:buChar char="•"/>
              <a:tabLst/>
              <a:defRPr/>
            </a:pPr>
            <a:r>
              <a:rPr kumimoji="0" lang="fr-CH" b="1" i="0" u="none" strike="noStrike" kern="1200" cap="none" spc="0" normalizeH="0" baseline="0" noProof="0" dirty="0" smtClean="0">
                <a:ln>
                  <a:noFill/>
                </a:ln>
                <a:solidFill>
                  <a:srgbClr val="131260"/>
                </a:solidFill>
                <a:effectLst/>
                <a:uLnTx/>
                <a:uFillTx/>
                <a:latin typeface="Arial" pitchFamily="-110" charset="0"/>
                <a:ea typeface="+mn-ea"/>
                <a:cs typeface="+mn-cs"/>
              </a:rPr>
              <a:t>Renforcer la vocation internationale de l’agglomération franco-valdo-genevoise</a:t>
            </a:r>
            <a:endParaRPr kumimoji="0" lang="fr-CH" sz="700" b="0" i="0" u="none" strike="noStrike" kern="1200" cap="none" spc="0" normalizeH="0" baseline="0" noProof="0" dirty="0" smtClean="0">
              <a:ln>
                <a:noFill/>
              </a:ln>
              <a:solidFill>
                <a:srgbClr val="000000"/>
              </a:solidFill>
              <a:effectLst/>
              <a:uLnTx/>
              <a:uFillTx/>
              <a:latin typeface="Arial Narrow" pitchFamily="-110" charset="0"/>
              <a:ea typeface="Lucida Sans Unicode" pitchFamily="-110" charset="-52"/>
              <a:cs typeface="Lucida Sans Unicode" pitchFamily="-110" charset="-52"/>
            </a:endParaRPr>
          </a:p>
          <a:p>
            <a:pPr marL="615950" marR="0" lvl="2" indent="-228600" algn="l" defTabSz="914400" rtl="0" eaLnBrk="1" fontAlgn="base" latinLnBrk="0" hangingPunct="1">
              <a:lnSpc>
                <a:spcPct val="90000"/>
              </a:lnSpc>
              <a:spcBef>
                <a:spcPts val="900"/>
              </a:spcBef>
              <a:spcAft>
                <a:spcPct val="0"/>
              </a:spcAft>
              <a:buClr>
                <a:srgbClr val="0066FF"/>
              </a:buClr>
              <a:buSzTx/>
              <a:buFont typeface="Wingdings" pitchFamily="-110" charset="2"/>
              <a:buChar char=""/>
              <a:tabLst/>
              <a:defRPr/>
            </a:pPr>
            <a:r>
              <a:rPr kumimoji="0" lang="fr-CH" b="1" i="1" u="none" strike="noStrike" kern="1200" cap="none" spc="0" normalizeH="0" baseline="0" noProof="0" dirty="0" smtClean="0">
                <a:ln>
                  <a:noFill/>
                </a:ln>
                <a:solidFill>
                  <a:srgbClr val="0000FF"/>
                </a:solidFill>
                <a:effectLst/>
                <a:uLnTx/>
                <a:uFillTx/>
                <a:latin typeface="Arial Narrow" pitchFamily="-110" charset="0"/>
                <a:ea typeface="Lucida Sans Unicode" pitchFamily="-110" charset="-52"/>
                <a:cs typeface="Lucida Sans Unicode" pitchFamily="-110" charset="-52"/>
              </a:rPr>
              <a:t>Finalité : Construire ensemble un développement durable</a:t>
            </a:r>
            <a:endParaRPr kumimoji="0" lang="fr-CH" b="1" i="1" u="none" strike="noStrike" kern="1200" cap="none" spc="0" normalizeH="0" baseline="0" noProof="0" dirty="0">
              <a:ln>
                <a:noFill/>
              </a:ln>
              <a:solidFill>
                <a:srgbClr val="0000FF"/>
              </a:solidFill>
              <a:effectLst/>
              <a:uLnTx/>
              <a:uFillTx/>
              <a:latin typeface="Arial Narrow" pitchFamily="-110" charset="0"/>
              <a:ea typeface="Lucida Sans Unicode" pitchFamily="-110" charset="-52"/>
              <a:cs typeface="Lucida Sans Unicode" pitchFamily="-110" charset="-5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53" presetClass="entr" presetSubtype="0" fill="hold" nodeType="withEffect">
                                  <p:stCondLst>
                                    <p:cond delay="0"/>
                                  </p:stCondLst>
                                  <p:childTnLst>
                                    <p:set>
                                      <p:cBhvr>
                                        <p:cTn id="32" dur="1" fill="hold">
                                          <p:stCondLst>
                                            <p:cond delay="0"/>
                                          </p:stCondLst>
                                        </p:cTn>
                                        <p:tgtEl>
                                          <p:spTgt spid="417796"/>
                                        </p:tgtEl>
                                        <p:attrNameLst>
                                          <p:attrName>style.visibility</p:attrName>
                                        </p:attrNameLst>
                                      </p:cBhvr>
                                      <p:to>
                                        <p:strVal val="visible"/>
                                      </p:to>
                                    </p:set>
                                    <p:anim calcmode="lin" valueType="num">
                                      <p:cBhvr>
                                        <p:cTn id="33" dur="500" fill="hold"/>
                                        <p:tgtEl>
                                          <p:spTgt spid="417796"/>
                                        </p:tgtEl>
                                        <p:attrNameLst>
                                          <p:attrName>ppt_w</p:attrName>
                                        </p:attrNameLst>
                                      </p:cBhvr>
                                      <p:tavLst>
                                        <p:tav tm="0">
                                          <p:val>
                                            <p:fltVal val="0"/>
                                          </p:val>
                                        </p:tav>
                                        <p:tav tm="100000">
                                          <p:val>
                                            <p:strVal val="#ppt_w"/>
                                          </p:val>
                                        </p:tav>
                                      </p:tavLst>
                                    </p:anim>
                                    <p:anim calcmode="lin" valueType="num">
                                      <p:cBhvr>
                                        <p:cTn id="34" dur="500" fill="hold"/>
                                        <p:tgtEl>
                                          <p:spTgt spid="417796"/>
                                        </p:tgtEl>
                                        <p:attrNameLst>
                                          <p:attrName>ppt_h</p:attrName>
                                        </p:attrNameLst>
                                      </p:cBhvr>
                                      <p:tavLst>
                                        <p:tav tm="0">
                                          <p:val>
                                            <p:fltVal val="0"/>
                                          </p:val>
                                        </p:tav>
                                        <p:tav tm="100000">
                                          <p:val>
                                            <p:strVal val="#ppt_h"/>
                                          </p:val>
                                        </p:tav>
                                      </p:tavLst>
                                    </p:anim>
                                    <p:animEffect transition="in" filter="fade">
                                      <p:cBhvr>
                                        <p:cTn id="35" dur="500"/>
                                        <p:tgtEl>
                                          <p:spTgt spid="41779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childTnLst>
                                </p:cTn>
                              </p:par>
                              <p:par>
                                <p:cTn id="40" presetID="53" presetClass="entr" presetSubtype="0" fill="hold" nodeType="withEffect">
                                  <p:stCondLst>
                                    <p:cond delay="2000"/>
                                  </p:stCondLst>
                                  <p:childTnLst>
                                    <p:set>
                                      <p:cBhvr>
                                        <p:cTn id="41" dur="1" fill="hold">
                                          <p:stCondLst>
                                            <p:cond delay="0"/>
                                          </p:stCondLst>
                                        </p:cTn>
                                        <p:tgtEl>
                                          <p:spTgt spid="417798"/>
                                        </p:tgtEl>
                                        <p:attrNameLst>
                                          <p:attrName>style.visibility</p:attrName>
                                        </p:attrNameLst>
                                      </p:cBhvr>
                                      <p:to>
                                        <p:strVal val="visible"/>
                                      </p:to>
                                    </p:set>
                                    <p:anim calcmode="lin" valueType="num">
                                      <p:cBhvr>
                                        <p:cTn id="42" dur="500" fill="hold"/>
                                        <p:tgtEl>
                                          <p:spTgt spid="417798"/>
                                        </p:tgtEl>
                                        <p:attrNameLst>
                                          <p:attrName>ppt_w</p:attrName>
                                        </p:attrNameLst>
                                      </p:cBhvr>
                                      <p:tavLst>
                                        <p:tav tm="0">
                                          <p:val>
                                            <p:fltVal val="0"/>
                                          </p:val>
                                        </p:tav>
                                        <p:tav tm="100000">
                                          <p:val>
                                            <p:strVal val="#ppt_w"/>
                                          </p:val>
                                        </p:tav>
                                      </p:tavLst>
                                    </p:anim>
                                    <p:anim calcmode="lin" valueType="num">
                                      <p:cBhvr>
                                        <p:cTn id="43" dur="500" fill="hold"/>
                                        <p:tgtEl>
                                          <p:spTgt spid="417798"/>
                                        </p:tgtEl>
                                        <p:attrNameLst>
                                          <p:attrName>ppt_h</p:attrName>
                                        </p:attrNameLst>
                                      </p:cBhvr>
                                      <p:tavLst>
                                        <p:tav tm="0">
                                          <p:val>
                                            <p:fltVal val="0"/>
                                          </p:val>
                                        </p:tav>
                                        <p:tav tm="100000">
                                          <p:val>
                                            <p:strVal val="#ppt_h"/>
                                          </p:val>
                                        </p:tav>
                                      </p:tavLst>
                                    </p:anim>
                                    <p:animEffect transition="in" filter="fade">
                                      <p:cBhvr>
                                        <p:cTn id="44" dur="500"/>
                                        <p:tgtEl>
                                          <p:spTgt spid="417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6466" name="Titre 1"/>
          <p:cNvSpPr>
            <a:spLocks noGrp="1"/>
          </p:cNvSpPr>
          <p:nvPr>
            <p:ph type="ctrTitle" idx="4294967295"/>
          </p:nvPr>
        </p:nvSpPr>
        <p:spPr bwMode="auto">
          <a:xfrm>
            <a:off x="838200" y="762000"/>
            <a:ext cx="81534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b="1">
                <a:solidFill>
                  <a:srgbClr val="131260"/>
                </a:solidFill>
                <a:latin typeface="Arial" pitchFamily="-110" charset="0"/>
              </a:rPr>
              <a:t>L’évaluation</a:t>
            </a:r>
            <a:endParaRPr lang="fr-CH" sz="3300" b="1">
              <a:solidFill>
                <a:srgbClr val="000000"/>
              </a:solidFill>
              <a:effectLst/>
              <a:ea typeface="Lucida Sans Unicode" pitchFamily="-110" charset="-52"/>
              <a:cs typeface="Lucida Sans Unicode" pitchFamily="-110" charset="-52"/>
            </a:endParaRPr>
          </a:p>
        </p:txBody>
      </p:sp>
      <p:sp>
        <p:nvSpPr>
          <p:cNvPr id="446467" name="Text Box 3"/>
          <p:cNvSpPr txBox="1">
            <a:spLocks noChangeArrowheads="1"/>
          </p:cNvSpPr>
          <p:nvPr/>
        </p:nvSpPr>
        <p:spPr bwMode="auto">
          <a:xfrm>
            <a:off x="457200" y="1524000"/>
            <a:ext cx="8534400" cy="5029200"/>
          </a:xfrm>
          <a:prstGeom prst="rect">
            <a:avLst/>
          </a:prstGeom>
          <a:noFill/>
          <a:ln w="9525">
            <a:noFill/>
            <a:round/>
            <a:headEnd/>
            <a:tailEnd/>
          </a:ln>
          <a:effectLst/>
        </p:spPr>
        <p:txBody>
          <a:bodyPr lIns="91567" tIns="45600" rIns="91567" bIns="45600">
            <a:prstTxWarp prst="textNoShape">
              <a:avLst/>
            </a:prstTxWarp>
          </a:bodyPr>
          <a:lstStyle/>
          <a:p>
            <a:pPr marL="341313" indent="-341313" defTabSz="458788">
              <a:lnSpc>
                <a:spcPct val="80000"/>
              </a:lnSpc>
              <a:spcBef>
                <a:spcPts val="688"/>
              </a:spcBef>
              <a:buClr>
                <a:srgbClr val="000000"/>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dirty="0">
                <a:solidFill>
                  <a:srgbClr val="131260"/>
                </a:solidFill>
              </a:rPr>
              <a:t>concerne la comparaison de 2 scénarios de référence modélisés pour les horizons 2020 et 2030:</a:t>
            </a:r>
          </a:p>
          <a:p>
            <a:pPr marL="341313" indent="-341313" defTabSz="458788">
              <a:lnSpc>
                <a:spcPct val="80000"/>
              </a:lnSpc>
              <a:spcBef>
                <a:spcPts val="688"/>
              </a:spcBef>
              <a:buClr>
                <a:srgbClr val="000000"/>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endParaRPr lang="fr-CH" sz="2000" b="1" dirty="0">
              <a:solidFill>
                <a:srgbClr val="131260"/>
              </a:solidFill>
            </a:endParaRPr>
          </a:p>
          <a:p>
            <a:pPr marL="741363" lvl="1" indent="-284163" defTabSz="458788">
              <a:lnSpc>
                <a:spcPct val="80000"/>
              </a:lnSpc>
              <a:spcBef>
                <a:spcPts val="688"/>
              </a:spcBef>
              <a:buClr>
                <a:schemeClr val="hlink"/>
              </a:buClr>
              <a:buSzPct val="100000"/>
              <a:buFont typeface="Wingdings" pitchFamily="-110" charset="2"/>
              <a:buChar char="Ø"/>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i="1" dirty="0">
                <a:solidFill>
                  <a:schemeClr val="hlink"/>
                </a:solidFill>
              </a:rPr>
              <a:t>Un scénario « tendance » (« laisser-faire »)</a:t>
            </a:r>
            <a:r>
              <a:rPr lang="fr-CH" sz="2300" dirty="0">
                <a:solidFill>
                  <a:srgbClr val="000000"/>
                </a:solidFill>
                <a:latin typeface="Arial Narrow" pitchFamily="-110" charset="0"/>
                <a:ea typeface="Lucida Sans Unicode" pitchFamily="-110" charset="-52"/>
                <a:cs typeface="Lucida Sans Unicode" pitchFamily="-110" charset="-52"/>
              </a:rPr>
              <a:t> </a:t>
            </a:r>
            <a:r>
              <a:rPr lang="fr-CH" sz="2000" b="1" dirty="0">
                <a:solidFill>
                  <a:srgbClr val="131260"/>
                </a:solidFill>
              </a:rPr>
              <a:t>(état sans PA)</a:t>
            </a:r>
          </a:p>
          <a:p>
            <a:pPr marL="341313" indent="-341313" defTabSz="458788">
              <a:lnSpc>
                <a:spcPct val="80000"/>
              </a:lnSpc>
              <a:spcBef>
                <a:spcPts val="688"/>
              </a:spcBef>
              <a:buClr>
                <a:srgbClr val="000000"/>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endParaRPr lang="fr-CH" sz="2000" b="1" dirty="0">
              <a:solidFill>
                <a:srgbClr val="131260"/>
              </a:solidFill>
            </a:endParaRPr>
          </a:p>
          <a:p>
            <a:pPr marL="741363" lvl="1" indent="-284163" defTabSz="458788">
              <a:lnSpc>
                <a:spcPct val="80000"/>
              </a:lnSpc>
              <a:spcBef>
                <a:spcPts val="588"/>
              </a:spcBef>
              <a:buClr>
                <a:srgbClr val="0066FF"/>
              </a:buClr>
              <a:buSzPct val="100000"/>
              <a:buFont typeface="Wingdings" pitchFamily="-110" charset="2"/>
              <a:buChar char="Ø"/>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i="1" dirty="0">
                <a:solidFill>
                  <a:schemeClr val="hlink"/>
                </a:solidFill>
              </a:rPr>
              <a:t>Un scénario « PA »</a:t>
            </a:r>
            <a:r>
              <a:rPr lang="fr-CH" sz="2300" dirty="0">
                <a:solidFill>
                  <a:srgbClr val="0066FF"/>
                </a:solidFill>
                <a:latin typeface="Arial Narrow" pitchFamily="-110" charset="0"/>
                <a:ea typeface="Lucida Sans Unicode" pitchFamily="-110" charset="-52"/>
                <a:cs typeface="Lucida Sans Unicode" pitchFamily="-110" charset="-52"/>
              </a:rPr>
              <a:t> </a:t>
            </a:r>
            <a:r>
              <a:rPr lang="fr-CH" sz="2000" b="1" dirty="0">
                <a:solidFill>
                  <a:srgbClr val="131260"/>
                </a:solidFill>
              </a:rPr>
              <a:t>(état avec PA) qui se déroule en 2 phases:</a:t>
            </a:r>
          </a:p>
          <a:p>
            <a:pPr marL="1166813" lvl="2" indent="-233363" defTabSz="458788">
              <a:lnSpc>
                <a:spcPct val="80000"/>
              </a:lnSpc>
              <a:spcBef>
                <a:spcPts val="513"/>
              </a:spcBef>
              <a:buClr>
                <a:srgbClr val="000000"/>
              </a:buClr>
              <a:buSzPct val="100000"/>
              <a:buFont typeface="Arial Narrow" pitchFamily="-110" charset="0"/>
              <a:buNone/>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endParaRPr lang="fr-CH" sz="2000" b="1" dirty="0">
              <a:solidFill>
                <a:srgbClr val="131260"/>
              </a:solidFill>
            </a:endParaRPr>
          </a:p>
          <a:p>
            <a:pPr marL="1166813" lvl="2" indent="-233363" defTabSz="458788">
              <a:lnSpc>
                <a:spcPct val="80000"/>
              </a:lnSpc>
              <a:spcBef>
                <a:spcPts val="513"/>
              </a:spcBef>
              <a:buClr>
                <a:srgbClr val="000000"/>
              </a:buClr>
              <a:buSzPct val="100000"/>
              <a:buFont typeface="Wingdings" pitchFamily="-110" charset="2"/>
              <a:buChar char="ü"/>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b="1" dirty="0">
                <a:solidFill>
                  <a:srgbClr val="131260"/>
                </a:solidFill>
              </a:rPr>
              <a:t>À l’horizon 2020, scénario de développement multipolaire intégrant les objectifs des schémas élaborés par les différents territoires (charte, d’aménagement, SCOT, plan directeur cantonal et régional) et du DTPR (Développement des transports publics régionaux)</a:t>
            </a:r>
          </a:p>
          <a:p>
            <a:pPr marL="341313" indent="-341313" defTabSz="458788">
              <a:lnSpc>
                <a:spcPct val="80000"/>
              </a:lnSpc>
              <a:spcBef>
                <a:spcPts val="513"/>
              </a:spcBef>
              <a:buFont typeface="Wingdings" pitchFamily="-110" charset="2"/>
              <a:buChar char="ü"/>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endParaRPr lang="fr-CH" b="1" dirty="0">
              <a:solidFill>
                <a:srgbClr val="131260"/>
              </a:solidFill>
            </a:endParaRPr>
          </a:p>
          <a:p>
            <a:pPr marL="1166813" lvl="2" indent="-233363" defTabSz="458788">
              <a:lnSpc>
                <a:spcPct val="80000"/>
              </a:lnSpc>
              <a:spcBef>
                <a:spcPts val="513"/>
              </a:spcBef>
              <a:buClr>
                <a:srgbClr val="000000"/>
              </a:buClr>
              <a:buSzPct val="100000"/>
              <a:buFont typeface="Wingdings" pitchFamily="-110" charset="2"/>
              <a:buChar char="ü"/>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b="1" dirty="0">
                <a:solidFill>
                  <a:srgbClr val="131260"/>
                </a:solidFill>
              </a:rPr>
              <a:t>De 2020 à 2030, scénario de développement</a:t>
            </a:r>
            <a:r>
              <a:rPr lang="fr-CH" b="1" dirty="0" smtClean="0">
                <a:solidFill>
                  <a:srgbClr val="131260"/>
                </a:solidFill>
              </a:rPr>
              <a:t> </a:t>
            </a:r>
            <a:br>
              <a:rPr lang="fr-CH" b="1" dirty="0" smtClean="0">
                <a:solidFill>
                  <a:srgbClr val="131260"/>
                </a:solidFill>
              </a:rPr>
            </a:br>
            <a:r>
              <a:rPr lang="fr-CH" b="1" dirty="0" smtClean="0">
                <a:solidFill>
                  <a:srgbClr val="131260"/>
                </a:solidFill>
              </a:rPr>
              <a:t>compact </a:t>
            </a:r>
            <a:r>
              <a:rPr lang="fr-CH" b="1" dirty="0">
                <a:solidFill>
                  <a:srgbClr val="131260"/>
                </a:solidFill>
              </a:rPr>
              <a:t>multipolaire, dans lequel la croissance</a:t>
            </a:r>
            <a:r>
              <a:rPr lang="fr-CH" b="1" dirty="0" smtClean="0">
                <a:solidFill>
                  <a:srgbClr val="131260"/>
                </a:solidFill>
              </a:rPr>
              <a:t> </a:t>
            </a:r>
            <a:br>
              <a:rPr lang="fr-CH" b="1" dirty="0" smtClean="0">
                <a:solidFill>
                  <a:srgbClr val="131260"/>
                </a:solidFill>
              </a:rPr>
            </a:br>
            <a:r>
              <a:rPr lang="fr-CH" b="1" dirty="0" smtClean="0">
                <a:solidFill>
                  <a:srgbClr val="131260"/>
                </a:solidFill>
              </a:rPr>
              <a:t>et </a:t>
            </a:r>
            <a:r>
              <a:rPr lang="fr-CH" b="1" dirty="0">
                <a:solidFill>
                  <a:srgbClr val="131260"/>
                </a:solidFill>
              </a:rPr>
              <a:t>la</a:t>
            </a:r>
            <a:r>
              <a:rPr lang="fr-CH" b="1" dirty="0" smtClean="0">
                <a:solidFill>
                  <a:srgbClr val="131260"/>
                </a:solidFill>
              </a:rPr>
              <a:t> densification </a:t>
            </a:r>
            <a:r>
              <a:rPr lang="fr-CH" b="1" dirty="0">
                <a:solidFill>
                  <a:srgbClr val="131260"/>
                </a:solidFill>
              </a:rPr>
              <a:t>de la « ville compacte </a:t>
            </a:r>
            <a:r>
              <a:rPr lang="fr-CH" b="1" dirty="0" smtClean="0">
                <a:solidFill>
                  <a:srgbClr val="131260"/>
                </a:solidFill>
              </a:rPr>
              <a:t>» sont </a:t>
            </a:r>
            <a:br>
              <a:rPr lang="fr-CH" b="1" dirty="0" smtClean="0">
                <a:solidFill>
                  <a:srgbClr val="131260"/>
                </a:solidFill>
              </a:rPr>
            </a:br>
            <a:r>
              <a:rPr lang="fr-CH" b="1" dirty="0" smtClean="0">
                <a:solidFill>
                  <a:srgbClr val="131260"/>
                </a:solidFill>
              </a:rPr>
              <a:t>privilégiées</a:t>
            </a:r>
            <a:endParaRPr lang="fr-CH" b="1" dirty="0">
              <a:solidFill>
                <a:srgbClr val="1312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 calcmode="lin" valueType="num">
                                      <p:cBhvr>
                                        <p:cTn id="7" dur="1000" fill="hold"/>
                                        <p:tgtEl>
                                          <p:spTgt spid="4464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646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464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46467">
                                            <p:txEl>
                                              <p:pRg st="2" end="2"/>
                                            </p:txEl>
                                          </p:spTgt>
                                        </p:tgtEl>
                                        <p:attrNameLst>
                                          <p:attrName>style.visibility</p:attrName>
                                        </p:attrNameLst>
                                      </p:cBhvr>
                                      <p:to>
                                        <p:strVal val="visible"/>
                                      </p:to>
                                    </p:set>
                                    <p:anim calcmode="lin" valueType="num">
                                      <p:cBhvr>
                                        <p:cTn id="14" dur="1000" fill="hold"/>
                                        <p:tgtEl>
                                          <p:spTgt spid="446467">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46467">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4464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46467">
                                            <p:txEl>
                                              <p:pRg st="4" end="4"/>
                                            </p:txEl>
                                          </p:spTgt>
                                        </p:tgtEl>
                                        <p:attrNameLst>
                                          <p:attrName>style.visibility</p:attrName>
                                        </p:attrNameLst>
                                      </p:cBhvr>
                                      <p:to>
                                        <p:strVal val="visible"/>
                                      </p:to>
                                    </p:set>
                                    <p:anim calcmode="lin" valueType="num">
                                      <p:cBhvr>
                                        <p:cTn id="21" dur="1000" fill="hold"/>
                                        <p:tgtEl>
                                          <p:spTgt spid="446467">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446467">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44646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46467">
                                            <p:txEl>
                                              <p:pRg st="6" end="6"/>
                                            </p:txEl>
                                          </p:spTgt>
                                        </p:tgtEl>
                                        <p:attrNameLst>
                                          <p:attrName>style.visibility</p:attrName>
                                        </p:attrNameLst>
                                      </p:cBhvr>
                                      <p:to>
                                        <p:strVal val="visible"/>
                                      </p:to>
                                    </p:set>
                                    <p:anim calcmode="lin" valueType="num">
                                      <p:cBhvr>
                                        <p:cTn id="28" dur="1000" fill="hold"/>
                                        <p:tgtEl>
                                          <p:spTgt spid="446467">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446467">
                                            <p:txEl>
                                              <p:pRg st="6" end="6"/>
                                            </p:txEl>
                                          </p:spTgt>
                                        </p:tgtEl>
                                        <p:attrNameLst>
                                          <p:attrName>ppt_h</p:attrName>
                                        </p:attrNameLst>
                                      </p:cBhvr>
                                      <p:tavLst>
                                        <p:tav tm="0">
                                          <p:val>
                                            <p:fltVal val="0"/>
                                          </p:val>
                                        </p:tav>
                                        <p:tav tm="100000">
                                          <p:val>
                                            <p:strVal val="#ppt_h"/>
                                          </p:val>
                                        </p:tav>
                                      </p:tavLst>
                                    </p:anim>
                                    <p:animEffect transition="in" filter="fade">
                                      <p:cBhvr>
                                        <p:cTn id="30" dur="1000"/>
                                        <p:tgtEl>
                                          <p:spTgt spid="44646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46467">
                                            <p:txEl>
                                              <p:pRg st="8" end="8"/>
                                            </p:txEl>
                                          </p:spTgt>
                                        </p:tgtEl>
                                        <p:attrNameLst>
                                          <p:attrName>style.visibility</p:attrName>
                                        </p:attrNameLst>
                                      </p:cBhvr>
                                      <p:to>
                                        <p:strVal val="visible"/>
                                      </p:to>
                                    </p:set>
                                    <p:anim calcmode="lin" valueType="num">
                                      <p:cBhvr>
                                        <p:cTn id="35" dur="1000" fill="hold"/>
                                        <p:tgtEl>
                                          <p:spTgt spid="446467">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446467">
                                            <p:txEl>
                                              <p:pRg st="8" end="8"/>
                                            </p:txEl>
                                          </p:spTgt>
                                        </p:tgtEl>
                                        <p:attrNameLst>
                                          <p:attrName>ppt_h</p:attrName>
                                        </p:attrNameLst>
                                      </p:cBhvr>
                                      <p:tavLst>
                                        <p:tav tm="0">
                                          <p:val>
                                            <p:fltVal val="0"/>
                                          </p:val>
                                        </p:tav>
                                        <p:tav tm="100000">
                                          <p:val>
                                            <p:strVal val="#ppt_h"/>
                                          </p:val>
                                        </p:tav>
                                      </p:tavLst>
                                    </p:anim>
                                    <p:animEffect transition="in" filter="fade">
                                      <p:cBhvr>
                                        <p:cTn id="37" dur="1000"/>
                                        <p:tgtEl>
                                          <p:spTgt spid="446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bldLvl="3"/>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8514" name="Titre 1"/>
          <p:cNvSpPr>
            <a:spLocks noGrp="1"/>
          </p:cNvSpPr>
          <p:nvPr>
            <p:ph type="ctrTitle" idx="4294967295"/>
          </p:nvPr>
        </p:nvSpPr>
        <p:spPr bwMode="auto">
          <a:xfrm>
            <a:off x="838200" y="762000"/>
            <a:ext cx="81534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b="1">
                <a:solidFill>
                  <a:srgbClr val="131260"/>
                </a:solidFill>
                <a:latin typeface="Arial" pitchFamily="-110" charset="0"/>
              </a:rPr>
              <a:t>Méthodologie d’évaluation des scénarios </a:t>
            </a:r>
            <a:r>
              <a:rPr lang="fr-CH" sz="2400" b="1">
                <a:solidFill>
                  <a:srgbClr val="131260"/>
                </a:solidFill>
                <a:latin typeface="Arial" pitchFamily="-110" charset="0"/>
              </a:rPr>
              <a:t>(1)</a:t>
            </a:r>
            <a:endParaRPr lang="fr-CH" sz="3700" b="1">
              <a:solidFill>
                <a:srgbClr val="000000"/>
              </a:solidFill>
              <a:effectLst/>
              <a:ea typeface="Lucida Sans Unicode" pitchFamily="-110" charset="-52"/>
              <a:cs typeface="Lucida Sans Unicode" pitchFamily="-110" charset="-52"/>
            </a:endParaRPr>
          </a:p>
        </p:txBody>
      </p:sp>
      <p:sp>
        <p:nvSpPr>
          <p:cNvPr id="448515" name="Text Box 3"/>
          <p:cNvSpPr txBox="1">
            <a:spLocks noChangeArrowheads="1"/>
          </p:cNvSpPr>
          <p:nvPr/>
        </p:nvSpPr>
        <p:spPr bwMode="auto">
          <a:xfrm>
            <a:off x="457200" y="1524000"/>
            <a:ext cx="8534400" cy="5029200"/>
          </a:xfrm>
          <a:prstGeom prst="rect">
            <a:avLst/>
          </a:prstGeom>
          <a:noFill/>
          <a:ln w="9525">
            <a:noFill/>
            <a:round/>
            <a:headEnd/>
            <a:tailEnd/>
          </a:ln>
          <a:effectLst/>
        </p:spPr>
        <p:txBody>
          <a:bodyPr lIns="91567" tIns="45600" rIns="91567" bIns="45600">
            <a:prstTxWarp prst="textNoShape">
              <a:avLst/>
            </a:prstTxWarp>
          </a:bodyPr>
          <a:lstStyle/>
          <a:p>
            <a:pPr marL="341313" indent="-341313" defTabSz="458788">
              <a:spcBef>
                <a:spcPts val="588"/>
              </a:spcBef>
              <a:buClr>
                <a:srgbClr val="0066FF"/>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i="1">
                <a:solidFill>
                  <a:schemeClr val="hlink"/>
                </a:solidFill>
              </a:rPr>
              <a:t>CE1 : Amélioration de la qualité des systèmes de transport  - Mobilité et santé</a:t>
            </a:r>
            <a:endParaRPr lang="fr-CH" sz="2300" b="1">
              <a:solidFill>
                <a:srgbClr val="0066FF"/>
              </a:solidFill>
              <a:latin typeface="Arial Narrow" pitchFamily="-110" charset="0"/>
              <a:ea typeface="Lucida Sans Unicode" pitchFamily="-110" charset="-52"/>
              <a:cs typeface="Lucida Sans Unicode" pitchFamily="-110" charset="-52"/>
            </a:endParaRPr>
          </a:p>
          <a:p>
            <a:pPr marL="741363" lvl="1" indent="-284163" defTabSz="458788">
              <a:spcBef>
                <a:spcPts val="513"/>
              </a:spcBef>
              <a:buClr>
                <a:srgbClr val="000000"/>
              </a:buClr>
              <a:buSzPct val="80000"/>
              <a:buFont typeface="Wingdings" pitchFamily="-110" charset="2"/>
              <a:buChar char="Ø"/>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a:solidFill>
                  <a:srgbClr val="131260"/>
                </a:solidFill>
              </a:rPr>
              <a:t>Estimation des coûts engendrés par l’inactivité physique (sédentarité) au regard des perspectives d’évolution de l’utilisation des modes de déplacements doux (marche et vélo)</a:t>
            </a:r>
          </a:p>
          <a:p>
            <a:pPr marL="341313" indent="-341313" defTabSz="458788">
              <a:spcBef>
                <a:spcPts val="513"/>
              </a:spcBef>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endParaRPr lang="fr-CH" sz="2000" b="1">
              <a:solidFill>
                <a:srgbClr val="131260"/>
              </a:solidFill>
            </a:endParaRPr>
          </a:p>
          <a:p>
            <a:pPr marL="341313" indent="-341313" defTabSz="458788">
              <a:spcBef>
                <a:spcPts val="588"/>
              </a:spcBef>
              <a:buClr>
                <a:srgbClr val="0066FF"/>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i="1">
                <a:solidFill>
                  <a:schemeClr val="hlink"/>
                </a:solidFill>
              </a:rPr>
              <a:t>CE2 : Encouragement de la densification urbaine – Urbanisme et qualité de vie  - Mixité fonctionnelle</a:t>
            </a:r>
            <a:endParaRPr lang="fr-CH" sz="2300" b="1">
              <a:solidFill>
                <a:srgbClr val="0066FF"/>
              </a:solidFill>
              <a:latin typeface="Arial Narrow" pitchFamily="-110" charset="0"/>
              <a:ea typeface="Lucida Sans Unicode" pitchFamily="-110" charset="-52"/>
              <a:cs typeface="Lucida Sans Unicode" pitchFamily="-110" charset="-52"/>
            </a:endParaRPr>
          </a:p>
          <a:p>
            <a:pPr marL="741363" lvl="1" indent="-284163" defTabSz="458788">
              <a:spcBef>
                <a:spcPts val="513"/>
              </a:spcBef>
              <a:buSzPct val="80000"/>
              <a:buFont typeface="Wingdings" pitchFamily="-110" charset="2"/>
              <a:buChar char="Ø"/>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a:solidFill>
                  <a:srgbClr val="131260"/>
                </a:solidFill>
              </a:rPr>
              <a:t>Appréciation du degré d’association entre habitants et emplois au regard des évolutions possibles pour les différents types de lieux </a:t>
            </a:r>
            <a:r>
              <a:rPr lang="fr-CH" b="1">
                <a:solidFill>
                  <a:srgbClr val="131260"/>
                </a:solidFill>
              </a:rPr>
              <a:t>(cœur d’agglomération, zone urbaine centrale, zone urbaine périphérique, centres régionaux, centralités locales et villages)</a:t>
            </a:r>
            <a:endParaRPr lang="fr-CH" sz="2000" b="1">
              <a:solidFill>
                <a:srgbClr val="1312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p:cTn id="7" dur="1000" fill="hold"/>
                                        <p:tgtEl>
                                          <p:spTgt spid="4485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851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485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48515">
                                            <p:txEl>
                                              <p:pRg st="1" end="1"/>
                                            </p:txEl>
                                          </p:spTgt>
                                        </p:tgtEl>
                                        <p:attrNameLst>
                                          <p:attrName>style.visibility</p:attrName>
                                        </p:attrNameLst>
                                      </p:cBhvr>
                                      <p:to>
                                        <p:strVal val="visible"/>
                                      </p:to>
                                    </p:set>
                                    <p:anim calcmode="lin" valueType="num">
                                      <p:cBhvr>
                                        <p:cTn id="14" dur="1000" fill="hold"/>
                                        <p:tgtEl>
                                          <p:spTgt spid="44851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4851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4485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48515">
                                            <p:txEl>
                                              <p:pRg st="3" end="3"/>
                                            </p:txEl>
                                          </p:spTgt>
                                        </p:tgtEl>
                                        <p:attrNameLst>
                                          <p:attrName>style.visibility</p:attrName>
                                        </p:attrNameLst>
                                      </p:cBhvr>
                                      <p:to>
                                        <p:strVal val="visible"/>
                                      </p:to>
                                    </p:set>
                                    <p:anim calcmode="lin" valueType="num">
                                      <p:cBhvr>
                                        <p:cTn id="21" dur="1000" fill="hold"/>
                                        <p:tgtEl>
                                          <p:spTgt spid="448515">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448515">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4485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48515">
                                            <p:txEl>
                                              <p:pRg st="4" end="4"/>
                                            </p:txEl>
                                          </p:spTgt>
                                        </p:tgtEl>
                                        <p:attrNameLst>
                                          <p:attrName>style.visibility</p:attrName>
                                        </p:attrNameLst>
                                      </p:cBhvr>
                                      <p:to>
                                        <p:strVal val="visible"/>
                                      </p:to>
                                    </p:set>
                                    <p:anim calcmode="lin" valueType="num">
                                      <p:cBhvr>
                                        <p:cTn id="28" dur="1000" fill="hold"/>
                                        <p:tgtEl>
                                          <p:spTgt spid="448515">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448515">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448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2"/>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62" name="Titre 1"/>
          <p:cNvSpPr>
            <a:spLocks noGrp="1"/>
          </p:cNvSpPr>
          <p:nvPr>
            <p:ph type="ctrTitle" idx="4294967295"/>
          </p:nvPr>
        </p:nvSpPr>
        <p:spPr bwMode="auto">
          <a:xfrm>
            <a:off x="838200" y="762000"/>
            <a:ext cx="81534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b="1">
                <a:solidFill>
                  <a:srgbClr val="131260"/>
                </a:solidFill>
                <a:latin typeface="Arial" pitchFamily="-110" charset="0"/>
              </a:rPr>
              <a:t>Méthodologie d’évaluation des scénarios </a:t>
            </a:r>
            <a:r>
              <a:rPr lang="fr-CH" sz="2400" b="1">
                <a:solidFill>
                  <a:srgbClr val="131260"/>
                </a:solidFill>
                <a:latin typeface="Arial" pitchFamily="-110" charset="0"/>
              </a:rPr>
              <a:t>(2)</a:t>
            </a:r>
            <a:endParaRPr lang="fr-CH" sz="3700" b="1">
              <a:solidFill>
                <a:srgbClr val="000000"/>
              </a:solidFill>
              <a:effectLst/>
              <a:ea typeface="Lucida Sans Unicode" pitchFamily="-110" charset="-52"/>
              <a:cs typeface="Lucida Sans Unicode" pitchFamily="-110" charset="-52"/>
            </a:endParaRPr>
          </a:p>
        </p:txBody>
      </p:sp>
      <p:sp>
        <p:nvSpPr>
          <p:cNvPr id="450563" name="Text Box 3"/>
          <p:cNvSpPr txBox="1">
            <a:spLocks noChangeArrowheads="1"/>
          </p:cNvSpPr>
          <p:nvPr/>
        </p:nvSpPr>
        <p:spPr bwMode="auto">
          <a:xfrm>
            <a:off x="457200" y="1524000"/>
            <a:ext cx="8534400" cy="5029200"/>
          </a:xfrm>
          <a:prstGeom prst="rect">
            <a:avLst/>
          </a:prstGeom>
          <a:noFill/>
          <a:ln w="9525">
            <a:noFill/>
            <a:round/>
            <a:headEnd/>
            <a:tailEnd/>
          </a:ln>
          <a:effectLst/>
        </p:spPr>
        <p:txBody>
          <a:bodyPr lIns="91567" tIns="45600" rIns="91567" bIns="45600">
            <a:prstTxWarp prst="textNoShape">
              <a:avLst/>
            </a:prstTxWarp>
          </a:bodyPr>
          <a:lstStyle/>
          <a:p>
            <a:pPr marL="341313" indent="-341313" defTabSz="458788">
              <a:spcBef>
                <a:spcPts val="588"/>
              </a:spcBef>
              <a:buClr>
                <a:srgbClr val="0066FF"/>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i="1">
                <a:solidFill>
                  <a:schemeClr val="hlink"/>
                </a:solidFill>
              </a:rPr>
              <a:t>CE2 : Encouragement de la densification urbaine – Urbanisme et qualité de vie  - Espaces publics extérieurs</a:t>
            </a:r>
            <a:endParaRPr lang="fr-CH" sz="2300" b="1">
              <a:solidFill>
                <a:srgbClr val="0066FF"/>
              </a:solidFill>
              <a:latin typeface="Arial Narrow" pitchFamily="-110" charset="0"/>
              <a:ea typeface="Lucida Sans Unicode" pitchFamily="-110" charset="-52"/>
              <a:cs typeface="Lucida Sans Unicode" pitchFamily="-110" charset="-52"/>
            </a:endParaRPr>
          </a:p>
          <a:p>
            <a:pPr marL="741363" lvl="1" indent="-284163" defTabSz="458788">
              <a:spcBef>
                <a:spcPts val="513"/>
              </a:spcBef>
              <a:buClr>
                <a:srgbClr val="000000"/>
              </a:buClr>
              <a:buSzPct val="80000"/>
              <a:buFont typeface="Wingdings" pitchFamily="-110" charset="2"/>
              <a:buChar char="Ø"/>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a:solidFill>
                  <a:srgbClr val="131260"/>
                </a:solidFill>
              </a:rPr>
              <a:t>Appréciation des espaces publics extérieurs de manière qualitative, en relation avec le paysage</a:t>
            </a:r>
          </a:p>
          <a:p>
            <a:pPr marL="341313" indent="-341313" defTabSz="458788">
              <a:spcBef>
                <a:spcPts val="588"/>
              </a:spcBef>
              <a:buClr>
                <a:srgbClr val="0066FF"/>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i="1">
                <a:solidFill>
                  <a:schemeClr val="hlink"/>
                </a:solidFill>
              </a:rPr>
              <a:t>CE3 : Augmentation de la sécurité du trafic</a:t>
            </a:r>
          </a:p>
          <a:p>
            <a:pPr marL="741363" lvl="1" indent="-284163" defTabSz="458788">
              <a:spcBef>
                <a:spcPts val="513"/>
              </a:spcBef>
              <a:buClr>
                <a:srgbClr val="000000"/>
              </a:buClr>
              <a:buSzPct val="80000"/>
              <a:buFont typeface="Wingdings" pitchFamily="-110" charset="2"/>
              <a:buChar char="Ø"/>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a:solidFill>
                  <a:srgbClr val="131260"/>
                </a:solidFill>
              </a:rPr>
              <a:t>Appréciation de l’évolution des accidents au regard des options de développement des différents modes de transports dans l’agglomération,</a:t>
            </a:r>
            <a:endParaRPr lang="fr-CH" sz="2000">
              <a:solidFill>
                <a:srgbClr val="000000"/>
              </a:solidFill>
              <a:latin typeface="Arial Narrow" pitchFamily="-110" charset="0"/>
              <a:ea typeface="Lucida Sans Unicode" pitchFamily="-110" charset="-52"/>
              <a:cs typeface="Lucida Sans Unicode" pitchFamily="-110" charset="-52"/>
            </a:endParaRPr>
          </a:p>
          <a:p>
            <a:pPr marL="341313" indent="-341313" defTabSz="458788">
              <a:spcBef>
                <a:spcPts val="588"/>
              </a:spcBef>
              <a:buClr>
                <a:srgbClr val="0066FF"/>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i="1">
                <a:solidFill>
                  <a:schemeClr val="hlink"/>
                </a:solidFill>
              </a:rPr>
              <a:t>CE4 : Réduction des atteintes à l’environnement</a:t>
            </a:r>
            <a:r>
              <a:rPr lang="fr-CH" sz="2300" b="1">
                <a:solidFill>
                  <a:srgbClr val="0066FF"/>
                </a:solidFill>
                <a:latin typeface="Arial Narrow" pitchFamily="-110" charset="0"/>
                <a:ea typeface="Lucida Sans Unicode" pitchFamily="-110" charset="-52"/>
                <a:cs typeface="Lucida Sans Unicode" pitchFamily="-110" charset="-52"/>
              </a:rPr>
              <a:t> </a:t>
            </a:r>
          </a:p>
          <a:p>
            <a:pPr marL="741363" lvl="1" indent="-284163" defTabSz="458788">
              <a:spcBef>
                <a:spcPts val="588"/>
              </a:spcBef>
              <a:buClr>
                <a:srgbClr val="000000"/>
              </a:buClr>
              <a:buSzPct val="80000"/>
              <a:buFont typeface="Wingdings" pitchFamily="-110" charset="2"/>
              <a:buChar char="Ø"/>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a:solidFill>
                  <a:srgbClr val="131260"/>
                </a:solidFill>
              </a:rPr>
              <a:t>Estimation des coûts sur la santé de la pollution de l’air et des nuisances sonores dues au trafic routier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anim calcmode="lin" valueType="num">
                                      <p:cBhvr>
                                        <p:cTn id="7" dur="1000" fill="hold"/>
                                        <p:tgtEl>
                                          <p:spTgt spid="4505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5056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505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50563">
                                            <p:txEl>
                                              <p:pRg st="1" end="1"/>
                                            </p:txEl>
                                          </p:spTgt>
                                        </p:tgtEl>
                                        <p:attrNameLst>
                                          <p:attrName>style.visibility</p:attrName>
                                        </p:attrNameLst>
                                      </p:cBhvr>
                                      <p:to>
                                        <p:strVal val="visible"/>
                                      </p:to>
                                    </p:set>
                                    <p:anim calcmode="lin" valueType="num">
                                      <p:cBhvr>
                                        <p:cTn id="14" dur="1000" fill="hold"/>
                                        <p:tgtEl>
                                          <p:spTgt spid="45056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5056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45056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0563">
                                            <p:txEl>
                                              <p:pRg st="2" end="2"/>
                                            </p:txEl>
                                          </p:spTgt>
                                        </p:tgtEl>
                                        <p:attrNameLst>
                                          <p:attrName>style.visibility</p:attrName>
                                        </p:attrNameLst>
                                      </p:cBhvr>
                                      <p:to>
                                        <p:strVal val="visible"/>
                                      </p:to>
                                    </p:set>
                                    <p:anim calcmode="lin" valueType="num">
                                      <p:cBhvr>
                                        <p:cTn id="21" dur="1000" fill="hold"/>
                                        <p:tgtEl>
                                          <p:spTgt spid="45056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5056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505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0563">
                                            <p:txEl>
                                              <p:pRg st="3" end="3"/>
                                            </p:txEl>
                                          </p:spTgt>
                                        </p:tgtEl>
                                        <p:attrNameLst>
                                          <p:attrName>style.visibility</p:attrName>
                                        </p:attrNameLst>
                                      </p:cBhvr>
                                      <p:to>
                                        <p:strVal val="visible"/>
                                      </p:to>
                                    </p:set>
                                    <p:anim calcmode="lin" valueType="num">
                                      <p:cBhvr>
                                        <p:cTn id="28" dur="1000" fill="hold"/>
                                        <p:tgtEl>
                                          <p:spTgt spid="45056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5056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45056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50563">
                                            <p:txEl>
                                              <p:pRg st="4" end="4"/>
                                            </p:txEl>
                                          </p:spTgt>
                                        </p:tgtEl>
                                        <p:attrNameLst>
                                          <p:attrName>style.visibility</p:attrName>
                                        </p:attrNameLst>
                                      </p:cBhvr>
                                      <p:to>
                                        <p:strVal val="visible"/>
                                      </p:to>
                                    </p:set>
                                    <p:anim calcmode="lin" valueType="num">
                                      <p:cBhvr>
                                        <p:cTn id="35" dur="1000" fill="hold"/>
                                        <p:tgtEl>
                                          <p:spTgt spid="45056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45056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45056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50563">
                                            <p:txEl>
                                              <p:pRg st="5" end="5"/>
                                            </p:txEl>
                                          </p:spTgt>
                                        </p:tgtEl>
                                        <p:attrNameLst>
                                          <p:attrName>style.visibility</p:attrName>
                                        </p:attrNameLst>
                                      </p:cBhvr>
                                      <p:to>
                                        <p:strVal val="visible"/>
                                      </p:to>
                                    </p:set>
                                    <p:anim calcmode="lin" valueType="num">
                                      <p:cBhvr>
                                        <p:cTn id="42" dur="1000" fill="hold"/>
                                        <p:tgtEl>
                                          <p:spTgt spid="45056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450563">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450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bldLvl="2"/>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2610" name="Titre 1"/>
          <p:cNvSpPr>
            <a:spLocks noGrp="1"/>
          </p:cNvSpPr>
          <p:nvPr>
            <p:ph type="ctrTitle" idx="4294967295"/>
          </p:nvPr>
        </p:nvSpPr>
        <p:spPr bwMode="auto">
          <a:xfrm>
            <a:off x="990600" y="609600"/>
            <a:ext cx="7315200" cy="685800"/>
          </a:xfrm>
          <a:prstGeom prst="rect">
            <a:avLst/>
          </a:prstGeom>
          <a:noFill/>
          <a:ln>
            <a:miter lim="800000"/>
            <a:headEnd/>
            <a:tailEnd/>
          </a:ln>
        </p:spPr>
        <p:txBody>
          <a:bodyPr anchor="ctr">
            <a:prstTxWarp prst="textNoShape">
              <a:avLst/>
            </a:prstTxWarp>
          </a:bodyPr>
          <a:lstStyle/>
          <a:p>
            <a:pPr algn="l" eaLnBrk="1" hangingPunct="1"/>
            <a:r>
              <a:rPr lang="fr-CH" b="1" dirty="0">
                <a:solidFill>
                  <a:srgbClr val="131260"/>
                </a:solidFill>
                <a:latin typeface="Arial" pitchFamily="-110" charset="0"/>
              </a:rPr>
              <a:t>Résultats synoptiques  </a:t>
            </a:r>
            <a:r>
              <a:rPr lang="fr-CH" sz="2400" b="1" dirty="0" smtClean="0">
                <a:solidFill>
                  <a:srgbClr val="131260"/>
                </a:solidFill>
                <a:latin typeface="Arial" pitchFamily="-110" charset="0"/>
              </a:rPr>
              <a:t>(exemple)</a:t>
            </a:r>
            <a:endParaRPr lang="fr-CH" sz="3700" b="1" dirty="0">
              <a:solidFill>
                <a:srgbClr val="000000"/>
              </a:solidFill>
              <a:effectLst/>
              <a:ea typeface="Lucida Sans Unicode" pitchFamily="-110" charset="-52"/>
              <a:cs typeface="Lucida Sans Unicode" pitchFamily="-110" charset="-52"/>
            </a:endParaRPr>
          </a:p>
        </p:txBody>
      </p:sp>
      <p:graphicFrame>
        <p:nvGraphicFramePr>
          <p:cNvPr id="452675" name="Group 67"/>
          <p:cNvGraphicFramePr>
            <a:graphicFrameLocks noGrp="1"/>
          </p:cNvGraphicFramePr>
          <p:nvPr/>
        </p:nvGraphicFramePr>
        <p:xfrm>
          <a:off x="457200" y="1430528"/>
          <a:ext cx="8458200" cy="5393238"/>
        </p:xfrm>
        <a:graphic>
          <a:graphicData uri="http://schemas.openxmlformats.org/drawingml/2006/table">
            <a:tbl>
              <a:tblPr/>
              <a:tblGrid>
                <a:gridCol w="1690993"/>
                <a:gridCol w="1568130"/>
                <a:gridCol w="1707160"/>
                <a:gridCol w="1474365"/>
                <a:gridCol w="2017552"/>
              </a:tblGrid>
              <a:tr h="778566">
                <a:tc>
                  <a:txBody>
                    <a:bodyPr/>
                    <a:lstStyle/>
                    <a:p>
                      <a:pPr marL="0" marR="0" lvl="0" indent="0" algn="l" defTabSz="914400" rtl="0" eaLnBrk="1" fontAlgn="base" latinLnBrk="0" hangingPunct="1">
                        <a:lnSpc>
                          <a:spcPct val="98000"/>
                        </a:lnSpc>
                        <a:spcBef>
                          <a:spcPts val="463"/>
                        </a:spcBef>
                        <a:spcAft>
                          <a:spcPct val="0"/>
                        </a:spcAft>
                        <a:buClrTx/>
                        <a:buSzTx/>
                        <a:buFont typeface="Arial" pitchFamily="-110" charset="0"/>
                        <a:buNone/>
                        <a:tabLst/>
                      </a:pPr>
                      <a:r>
                        <a:rPr kumimoji="0" lang="fr-CH" sz="1800" b="1" i="0" u="none" strike="noStrike" cap="none" normalizeH="0" baseline="0">
                          <a:ln>
                            <a:noFill/>
                          </a:ln>
                          <a:solidFill>
                            <a:srgbClr val="0066FF"/>
                          </a:solidFill>
                          <a:effectLst/>
                          <a:latin typeface="Arial Narrow" pitchFamily="-110" charset="0"/>
                        </a:rPr>
                        <a:t>Valeur</a:t>
                      </a:r>
                    </a:p>
                    <a:p>
                      <a:pPr marL="0" marR="0" lvl="0" indent="0" algn="l" defTabSz="914400" rtl="0" eaLnBrk="1" fontAlgn="base" latinLnBrk="0" hangingPunct="1">
                        <a:lnSpc>
                          <a:spcPct val="98000"/>
                        </a:lnSpc>
                        <a:spcBef>
                          <a:spcPts val="463"/>
                        </a:spcBef>
                        <a:spcAft>
                          <a:spcPct val="0"/>
                        </a:spcAft>
                        <a:buClrTx/>
                        <a:buSzTx/>
                        <a:buFont typeface="Arial" pitchFamily="-110" charset="0"/>
                        <a:buNone/>
                        <a:tabLst/>
                      </a:pPr>
                      <a:r>
                        <a:rPr kumimoji="0" lang="fr-CH" sz="1800" b="1" i="0" u="none" strike="noStrike" cap="none" normalizeH="0" baseline="0">
                          <a:ln>
                            <a:noFill/>
                          </a:ln>
                          <a:solidFill>
                            <a:srgbClr val="0066FF"/>
                          </a:solidFill>
                          <a:effectLst/>
                          <a:latin typeface="Arial Narrow" pitchFamily="-110" charset="0"/>
                        </a:rPr>
                        <a:t>examinée</a:t>
                      </a:r>
                      <a:endParaRPr kumimoji="0" lang="fr-FR" sz="1800" b="1" i="0" u="none" strike="noStrike" cap="none" normalizeH="0" baseline="0">
                        <a:ln>
                          <a:noFill/>
                        </a:ln>
                        <a:solidFill>
                          <a:srgbClr val="0066FF"/>
                        </a:solidFill>
                        <a:effectLst/>
                        <a:latin typeface="Arial Narrow"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8000"/>
                        </a:lnSpc>
                        <a:spcBef>
                          <a:spcPts val="463"/>
                        </a:spcBef>
                        <a:spcAft>
                          <a:spcPct val="0"/>
                        </a:spcAft>
                        <a:buClrTx/>
                        <a:buSzTx/>
                        <a:buFont typeface="Arial" pitchFamily="-110" charset="0"/>
                        <a:buNone/>
                        <a:tabLst/>
                      </a:pPr>
                      <a:r>
                        <a:rPr kumimoji="0" lang="fr-CH" sz="1800" b="1" i="0" u="none" strike="noStrike" cap="none" normalizeH="0" baseline="0">
                          <a:ln>
                            <a:noFill/>
                          </a:ln>
                          <a:solidFill>
                            <a:srgbClr val="0066FF"/>
                          </a:solidFill>
                          <a:effectLst/>
                          <a:latin typeface="Arial Narrow" pitchFamily="-110" charset="0"/>
                        </a:rPr>
                        <a:t>2020 – LF</a:t>
                      </a:r>
                    </a:p>
                    <a:p>
                      <a:pPr marL="0" marR="0" lvl="0" indent="0" algn="l" defTabSz="914400" rtl="0" eaLnBrk="1" fontAlgn="base" latinLnBrk="0" hangingPunct="1">
                        <a:lnSpc>
                          <a:spcPct val="98000"/>
                        </a:lnSpc>
                        <a:spcBef>
                          <a:spcPts val="463"/>
                        </a:spcBef>
                        <a:spcAft>
                          <a:spcPct val="0"/>
                        </a:spcAft>
                        <a:buClrTx/>
                        <a:buSzTx/>
                        <a:buFont typeface="Arial" pitchFamily="-110" charset="0"/>
                        <a:buNone/>
                        <a:tabLst/>
                      </a:pPr>
                      <a:r>
                        <a:rPr kumimoji="0" lang="fr-CH" sz="1800" b="1" i="0" u="none" strike="noStrike" cap="none" normalizeH="0" baseline="0">
                          <a:ln>
                            <a:noFill/>
                          </a:ln>
                          <a:solidFill>
                            <a:srgbClr val="0066FF"/>
                          </a:solidFill>
                          <a:effectLst/>
                          <a:latin typeface="Arial Narrow" pitchFamily="-110" charset="0"/>
                        </a:rPr>
                        <a:t>Impacts</a:t>
                      </a:r>
                      <a:endParaRPr kumimoji="0" lang="fr-FR" sz="1800" b="1" i="0" u="none" strike="noStrike" cap="none" normalizeH="0" baseline="0">
                        <a:ln>
                          <a:noFill/>
                        </a:ln>
                        <a:solidFill>
                          <a:srgbClr val="0066FF"/>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8000"/>
                        </a:lnSpc>
                        <a:spcBef>
                          <a:spcPts val="463"/>
                        </a:spcBef>
                        <a:spcAft>
                          <a:spcPct val="0"/>
                        </a:spcAft>
                        <a:buClrTx/>
                        <a:buSzTx/>
                        <a:buFont typeface="Arial" pitchFamily="-110" charset="0"/>
                        <a:buNone/>
                        <a:tabLst/>
                      </a:pPr>
                      <a:r>
                        <a:rPr kumimoji="0" lang="fr-CH" sz="1800" b="1" i="0" u="none" strike="noStrike" cap="none" normalizeH="0" baseline="0">
                          <a:ln>
                            <a:noFill/>
                          </a:ln>
                          <a:solidFill>
                            <a:srgbClr val="0066FF"/>
                          </a:solidFill>
                          <a:effectLst/>
                          <a:latin typeface="Arial Narrow" pitchFamily="-110" charset="0"/>
                        </a:rPr>
                        <a:t>2020 – PA</a:t>
                      </a:r>
                    </a:p>
                    <a:p>
                      <a:pPr marL="0" marR="0" lvl="0" indent="0" algn="l" defTabSz="914400" rtl="0" eaLnBrk="1" fontAlgn="base" latinLnBrk="0" hangingPunct="1">
                        <a:lnSpc>
                          <a:spcPct val="98000"/>
                        </a:lnSpc>
                        <a:spcBef>
                          <a:spcPts val="463"/>
                        </a:spcBef>
                        <a:spcAft>
                          <a:spcPct val="0"/>
                        </a:spcAft>
                        <a:buClrTx/>
                        <a:buSzTx/>
                        <a:buFont typeface="Arial" pitchFamily="-110" charset="0"/>
                        <a:buNone/>
                        <a:tabLst/>
                      </a:pPr>
                      <a:r>
                        <a:rPr kumimoji="0" lang="fr-CH" sz="1800" b="1" i="0" u="none" strike="noStrike" cap="none" normalizeH="0" baseline="0">
                          <a:ln>
                            <a:noFill/>
                          </a:ln>
                          <a:solidFill>
                            <a:srgbClr val="0066FF"/>
                          </a:solidFill>
                          <a:effectLst/>
                          <a:latin typeface="Arial Narrow" pitchFamily="-110" charset="0"/>
                        </a:rPr>
                        <a:t>Impacts</a:t>
                      </a:r>
                      <a:endParaRPr kumimoji="0" lang="fr-FR" sz="1800" b="1" i="0" u="none" strike="noStrike" cap="none" normalizeH="0" baseline="0">
                        <a:ln>
                          <a:noFill/>
                        </a:ln>
                        <a:solidFill>
                          <a:srgbClr val="0066FF"/>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8000"/>
                        </a:lnSpc>
                        <a:spcBef>
                          <a:spcPts val="463"/>
                        </a:spcBef>
                        <a:spcAft>
                          <a:spcPct val="0"/>
                        </a:spcAft>
                        <a:buClrTx/>
                        <a:buSzTx/>
                        <a:buFont typeface="Arial" pitchFamily="-110" charset="0"/>
                        <a:buNone/>
                        <a:tabLst/>
                      </a:pPr>
                      <a:r>
                        <a:rPr kumimoji="0" lang="fr-CH" sz="1800" b="1" i="0" u="none" strike="noStrike" cap="none" normalizeH="0" baseline="0">
                          <a:ln>
                            <a:noFill/>
                          </a:ln>
                          <a:solidFill>
                            <a:srgbClr val="0066FF"/>
                          </a:solidFill>
                          <a:effectLst/>
                          <a:latin typeface="Arial Narrow" pitchFamily="-110" charset="0"/>
                        </a:rPr>
                        <a:t>Différentiel</a:t>
                      </a:r>
                    </a:p>
                    <a:p>
                      <a:pPr marL="0" marR="0" lvl="0" indent="0" algn="l" defTabSz="914400" rtl="0" eaLnBrk="1" fontAlgn="base" latinLnBrk="0" hangingPunct="1">
                        <a:lnSpc>
                          <a:spcPct val="98000"/>
                        </a:lnSpc>
                        <a:spcBef>
                          <a:spcPts val="463"/>
                        </a:spcBef>
                        <a:spcAft>
                          <a:spcPct val="0"/>
                        </a:spcAft>
                        <a:buClrTx/>
                        <a:buSzTx/>
                        <a:buFont typeface="Arial" pitchFamily="-110" charset="0"/>
                        <a:buNone/>
                        <a:tabLst/>
                      </a:pPr>
                      <a:r>
                        <a:rPr kumimoji="0" lang="fr-CH" sz="1800" b="1" i="0" u="none" strike="noStrike" cap="none" normalizeH="0" baseline="0">
                          <a:ln>
                            <a:noFill/>
                          </a:ln>
                          <a:solidFill>
                            <a:srgbClr val="0066FF"/>
                          </a:solidFill>
                          <a:effectLst/>
                          <a:latin typeface="Arial Narrow" pitchFamily="-110" charset="0"/>
                        </a:rPr>
                        <a:t>LF - PA</a:t>
                      </a:r>
                      <a:endParaRPr kumimoji="0" lang="fr-FR" sz="2800" b="0" i="0" u="none" strike="noStrike" cap="none" normalizeH="0" baseline="0">
                        <a:ln>
                          <a:noFill/>
                        </a:ln>
                        <a:solidFill>
                          <a:schemeClr val="tx1"/>
                        </a:solidFill>
                        <a:effectLst/>
                        <a:latin typeface="Calibri"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800" b="1" i="0" u="none" strike="noStrike" cap="none" normalizeH="0" baseline="0">
                          <a:ln>
                            <a:noFill/>
                          </a:ln>
                          <a:solidFill>
                            <a:srgbClr val="0066FF"/>
                          </a:solidFill>
                          <a:effectLst/>
                          <a:latin typeface="Arial Narrow" pitchFamily="-110" charset="0"/>
                        </a:rPr>
                        <a:t>Remarques</a:t>
                      </a:r>
                      <a:endParaRPr kumimoji="0" lang="fr-FR" sz="1800" b="1" i="0" u="none" strike="noStrike" cap="none" normalizeH="0" baseline="0">
                        <a:ln>
                          <a:noFill/>
                        </a:ln>
                        <a:solidFill>
                          <a:srgbClr val="0066FF"/>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8298">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800" b="0" i="0" u="none" strike="noStrike" cap="none" normalizeH="0" baseline="0">
                          <a:ln>
                            <a:noFill/>
                          </a:ln>
                          <a:solidFill>
                            <a:srgbClr val="131260"/>
                          </a:solidFill>
                          <a:effectLst/>
                          <a:latin typeface="Arial Narrow" pitchFamily="-110" charset="0"/>
                        </a:rPr>
                        <a:t>Mobilité et santé</a:t>
                      </a:r>
                      <a:endParaRPr kumimoji="0" lang="fr-FR" sz="1800" b="0" i="0" u="none" strike="noStrike" cap="none" normalizeH="0" baseline="0">
                        <a:ln>
                          <a:noFill/>
                        </a:ln>
                        <a:solidFill>
                          <a:srgbClr val="131260"/>
                        </a:solidFill>
                        <a:effectLst/>
                        <a:latin typeface="Arial Narrow"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600" b="0" i="0" u="none" strike="noStrike" cap="none" normalizeH="0" baseline="0">
                          <a:ln>
                            <a:noFill/>
                          </a:ln>
                          <a:solidFill>
                            <a:srgbClr val="131260"/>
                          </a:solidFill>
                          <a:effectLst/>
                          <a:latin typeface="Arial Narrow" pitchFamily="-110" charset="0"/>
                        </a:rPr>
                        <a:t>Coûts directs engendrés (mio de CHF/an):12.16</a:t>
                      </a:r>
                      <a:endParaRPr kumimoji="0" lang="fr-FR" sz="1600" b="0" i="0" u="none" strike="noStrike" cap="none" normalizeH="0" baseline="0">
                        <a:ln>
                          <a:noFill/>
                        </a:ln>
                        <a:solidFill>
                          <a:srgbClr val="131260"/>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600" b="0" i="0" u="none" strike="noStrike" cap="none" normalizeH="0" baseline="0">
                          <a:ln>
                            <a:noFill/>
                          </a:ln>
                          <a:solidFill>
                            <a:srgbClr val="131260"/>
                          </a:solidFill>
                          <a:effectLst/>
                          <a:latin typeface="Arial Narrow" pitchFamily="-110" charset="0"/>
                        </a:rPr>
                        <a:t>Coûts directs évités (mio de CHF/an): 11.99</a:t>
                      </a:r>
                      <a:endParaRPr kumimoji="0" lang="fr-FR" sz="1600" b="0" i="0" u="none" strike="noStrike" cap="none" normalizeH="0" baseline="0">
                        <a:ln>
                          <a:noFill/>
                        </a:ln>
                        <a:solidFill>
                          <a:srgbClr val="131260"/>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600" b="0" i="0" u="none" strike="noStrike" cap="none" normalizeH="0" baseline="0">
                          <a:ln>
                            <a:noFill/>
                          </a:ln>
                          <a:solidFill>
                            <a:srgbClr val="131260"/>
                          </a:solidFill>
                          <a:effectLst/>
                          <a:latin typeface="Arial Narrow" pitchFamily="-110" charset="0"/>
                        </a:rPr>
                        <a:t>24.15 mio de CHF/an</a:t>
                      </a:r>
                      <a:endParaRPr kumimoji="0" lang="fr-FR" sz="1600" b="0" i="0" u="none" strike="noStrike" cap="none" normalizeH="0" baseline="0">
                        <a:ln>
                          <a:noFill/>
                        </a:ln>
                        <a:solidFill>
                          <a:srgbClr val="131260"/>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600" b="0" i="0" u="none" strike="noStrike" cap="none" normalizeH="0" baseline="0">
                          <a:ln>
                            <a:noFill/>
                          </a:ln>
                          <a:solidFill>
                            <a:srgbClr val="131260"/>
                          </a:solidFill>
                          <a:effectLst/>
                          <a:latin typeface="Arial Narrow" pitchFamily="-110" charset="0"/>
                        </a:rPr>
                        <a:t>tendance à une diminution des coûts sanitaires avec le PA</a:t>
                      </a:r>
                      <a:endParaRPr kumimoji="0" lang="fr-FR" sz="1800" b="0" i="0" u="none" strike="noStrike" cap="none" normalizeH="0" baseline="0">
                        <a:ln>
                          <a:noFill/>
                        </a:ln>
                        <a:solidFill>
                          <a:srgbClr val="131260"/>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00503">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800" b="0" i="0" u="none" strike="noStrike" cap="none" normalizeH="0" baseline="0">
                          <a:ln>
                            <a:noFill/>
                          </a:ln>
                          <a:solidFill>
                            <a:srgbClr val="131260"/>
                          </a:solidFill>
                          <a:effectLst/>
                          <a:latin typeface="Arial Narrow" pitchFamily="-110" charset="0"/>
                        </a:rPr>
                        <a:t>Mixité fonctionnelle</a:t>
                      </a:r>
                      <a:endParaRPr kumimoji="0" lang="fr-FR" sz="1800" b="0" i="0" u="none" strike="noStrike" cap="none" normalizeH="0" baseline="0">
                        <a:ln>
                          <a:noFill/>
                        </a:ln>
                        <a:solidFill>
                          <a:srgbClr val="131260"/>
                        </a:solidFill>
                        <a:effectLst/>
                        <a:latin typeface="Arial Narrow"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dirty="0">
                          <a:ln>
                            <a:noFill/>
                          </a:ln>
                          <a:solidFill>
                            <a:srgbClr val="131260"/>
                          </a:solidFill>
                          <a:effectLst/>
                          <a:latin typeface="Arial Narrow" pitchFamily="-110" charset="0"/>
                        </a:rPr>
                        <a:t>cœur agglo :0.86</a:t>
                      </a:r>
                    </a:p>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dirty="0">
                          <a:ln>
                            <a:noFill/>
                          </a:ln>
                          <a:solidFill>
                            <a:srgbClr val="131260"/>
                          </a:solidFill>
                          <a:effectLst/>
                          <a:latin typeface="Arial Narrow" pitchFamily="-110" charset="0"/>
                        </a:rPr>
                        <a:t>zone urbaine centrale : 0.58</a:t>
                      </a:r>
                    </a:p>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dirty="0">
                          <a:ln>
                            <a:noFill/>
                          </a:ln>
                          <a:solidFill>
                            <a:srgbClr val="131260"/>
                          </a:solidFill>
                          <a:effectLst/>
                          <a:latin typeface="Arial Narrow" pitchFamily="-110" charset="0"/>
                        </a:rPr>
                        <a:t>villages: 0.17</a:t>
                      </a:r>
                      <a:endParaRPr kumimoji="0" lang="fr-FR" sz="1600" b="0" i="0" u="none" strike="noStrike" cap="none" normalizeH="0" baseline="0" dirty="0">
                        <a:ln>
                          <a:noFill/>
                        </a:ln>
                        <a:solidFill>
                          <a:srgbClr val="131260"/>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rPr>
                        <a:t>cœur agglo : 0.82</a:t>
                      </a:r>
                    </a:p>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rPr>
                        <a:t>zone urb. centrale : 0.56</a:t>
                      </a:r>
                    </a:p>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rPr>
                        <a:t>villages : 0.18</a:t>
                      </a:r>
                      <a:endParaRPr kumimoji="0" lang="fr-FR" sz="2800" b="0" i="0" u="none" strike="noStrike" cap="none" normalizeH="0" baseline="0">
                        <a:ln>
                          <a:noFill/>
                        </a:ln>
                        <a:solidFill>
                          <a:srgbClr val="131260"/>
                        </a:solidFill>
                        <a:effectLst/>
                        <a:latin typeface="Calibri"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FR" sz="2800" b="0" i="0" u="none" strike="noStrike" cap="none" normalizeH="0" baseline="0">
                          <a:ln>
                            <a:noFill/>
                          </a:ln>
                          <a:solidFill>
                            <a:srgbClr val="131260"/>
                          </a:solidFill>
                          <a:effectLst/>
                          <a:latin typeface="Calibri" pitchFamily="-110"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rPr>
                        <a:t>réduction spécialisation pour cœur agglo.</a:t>
                      </a:r>
                    </a:p>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rPr>
                        <a:t>bon mélange E/H pour zone urb. centrale</a:t>
                      </a:r>
                      <a:endParaRPr kumimoji="0" lang="fr-FR" sz="1600" b="0" i="0" u="none" strike="noStrike" cap="none" normalizeH="0" baseline="0">
                        <a:ln>
                          <a:noFill/>
                        </a:ln>
                        <a:solidFill>
                          <a:srgbClr val="131260"/>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21867">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800" b="0" i="0" u="none" strike="noStrike" cap="none" normalizeH="0" baseline="0">
                          <a:ln>
                            <a:noFill/>
                          </a:ln>
                          <a:solidFill>
                            <a:srgbClr val="131260"/>
                          </a:solidFill>
                          <a:effectLst/>
                          <a:latin typeface="Arial Narrow" pitchFamily="-110" charset="0"/>
                        </a:rPr>
                        <a:t>Sécurité routière</a:t>
                      </a:r>
                      <a:endParaRPr kumimoji="0" lang="fr-FR" sz="1800" b="0" i="0" u="none" strike="noStrike" cap="none" normalizeH="0" baseline="0">
                        <a:ln>
                          <a:noFill/>
                        </a:ln>
                        <a:solidFill>
                          <a:srgbClr val="131260"/>
                        </a:solidFill>
                        <a:effectLst/>
                        <a:latin typeface="Arial Narrow"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rPr>
                        <a:t>Coûts totaux estimés (mio de CHF/an) : 292.97</a:t>
                      </a:r>
                      <a:endParaRPr kumimoji="0" lang="fr-FR"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rPr>
                        <a:t>Coûts totaux estimés (mio de CHF/an) : 239.06</a:t>
                      </a:r>
                      <a:endParaRPr kumimoji="0" lang="fr-FR"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rPr>
                        <a:t>53.91 mio de CHF/an</a:t>
                      </a:r>
                      <a:endParaRPr kumimoji="0" lang="fr-FR"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600" b="0" i="0" u="none" strike="noStrike" cap="none" normalizeH="0" baseline="0">
                          <a:ln>
                            <a:noFill/>
                          </a:ln>
                          <a:solidFill>
                            <a:srgbClr val="131260"/>
                          </a:solidFill>
                          <a:effectLst/>
                          <a:latin typeface="Arial Narrow" pitchFamily="-110" charset="0"/>
                        </a:rPr>
                        <a:t>tendance à une diminution des coûts sanitaires des accidents avec le PA</a:t>
                      </a:r>
                      <a:endParaRPr kumimoji="0" lang="fr-FR" sz="1600" b="0" i="0" u="none" strike="noStrike" cap="none" normalizeH="0" baseline="0">
                        <a:ln>
                          <a:noFill/>
                        </a:ln>
                        <a:solidFill>
                          <a:srgbClr val="131260"/>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09639">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800" b="0" i="0" u="none" strike="noStrike" cap="none" normalizeH="0" baseline="0">
                          <a:ln>
                            <a:noFill/>
                          </a:ln>
                          <a:solidFill>
                            <a:srgbClr val="131260"/>
                          </a:solidFill>
                          <a:effectLst/>
                          <a:latin typeface="Arial Narrow" pitchFamily="-110" charset="0"/>
                        </a:rPr>
                        <a:t>Pollution de l’air et bruit</a:t>
                      </a:r>
                      <a:endParaRPr kumimoji="0" lang="fr-FR" sz="1800" b="0" i="0" u="none" strike="noStrike" cap="none" normalizeH="0" baseline="0">
                        <a:ln>
                          <a:noFill/>
                        </a:ln>
                        <a:solidFill>
                          <a:srgbClr val="131260"/>
                        </a:solidFill>
                        <a:effectLst/>
                        <a:latin typeface="Arial Narrow"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rPr>
                        <a:t>air - coûts estimés (mio de CHF/an): 105.67</a:t>
                      </a:r>
                    </a:p>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rPr>
                        <a:t>bruit - coûts estimés (mio de CHF/an): 7.16</a:t>
                      </a:r>
                      <a:endParaRPr kumimoji="0" lang="fr-FR"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rPr>
                        <a:t>air - coûts estimés (mio de CHF/an): 92.09</a:t>
                      </a:r>
                    </a:p>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ea typeface="Times New Roman" pitchFamily="-110" charset="0"/>
                          <a:cs typeface="Times New Roman" pitchFamily="-110" charset="0"/>
                        </a:rPr>
                        <a:t>bruit – coûts estimés (mio de CHF/an): 6.24</a:t>
                      </a:r>
                      <a:endParaRPr kumimoji="0" lang="fr-FR" sz="2800" b="0" i="0" u="none" strike="noStrike" cap="none" normalizeH="0" baseline="0">
                        <a:ln>
                          <a:noFill/>
                        </a:ln>
                        <a:solidFill>
                          <a:srgbClr val="131260"/>
                        </a:solidFill>
                        <a:effectLst/>
                        <a:latin typeface="Calibri"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rPr>
                        <a:t>air (PM</a:t>
                      </a:r>
                      <a:r>
                        <a:rPr kumimoji="0" lang="fr-CH" sz="1600" b="0" i="0" u="none" strike="noStrike" cap="none" normalizeH="0" baseline="-25000">
                          <a:ln>
                            <a:noFill/>
                          </a:ln>
                          <a:solidFill>
                            <a:srgbClr val="131260"/>
                          </a:solidFill>
                          <a:effectLst/>
                          <a:latin typeface="Arial Narrow" pitchFamily="-110" charset="0"/>
                        </a:rPr>
                        <a:t>10</a:t>
                      </a:r>
                      <a:r>
                        <a:rPr kumimoji="0" lang="fr-CH" sz="1600" b="0" i="0" u="none" strike="noStrike" cap="none" normalizeH="0" baseline="0">
                          <a:ln>
                            <a:noFill/>
                          </a:ln>
                          <a:solidFill>
                            <a:srgbClr val="131260"/>
                          </a:solidFill>
                          <a:effectLst/>
                          <a:latin typeface="Arial Narrow" pitchFamily="-110" charset="0"/>
                        </a:rPr>
                        <a:t>):13.58 mio de CHF/an</a:t>
                      </a:r>
                    </a:p>
                    <a:p>
                      <a:pPr marL="0" marR="0" lvl="0" indent="0" algn="l" defTabSz="914400" rtl="0" eaLnBrk="1" fontAlgn="base" latinLnBrk="0" hangingPunct="1">
                        <a:lnSpc>
                          <a:spcPct val="98000"/>
                        </a:lnSpc>
                        <a:spcBef>
                          <a:spcPts val="413"/>
                        </a:spcBef>
                        <a:spcAft>
                          <a:spcPct val="0"/>
                        </a:spcAft>
                        <a:buClrTx/>
                        <a:buSzTx/>
                        <a:buFont typeface="Arial Narrow" pitchFamily="-110" charset="0"/>
                        <a:buChar char="•"/>
                        <a:tabLst/>
                      </a:pPr>
                      <a:r>
                        <a:rPr kumimoji="0" lang="fr-CH" sz="1600" b="0" i="0" u="none" strike="noStrike" cap="none" normalizeH="0" baseline="0">
                          <a:ln>
                            <a:noFill/>
                          </a:ln>
                          <a:solidFill>
                            <a:srgbClr val="131260"/>
                          </a:solidFill>
                          <a:effectLst/>
                          <a:latin typeface="Arial Narrow" pitchFamily="-110" charset="0"/>
                        </a:rPr>
                        <a:t>bruit: 0.92 mio de CHF/an</a:t>
                      </a:r>
                      <a:endParaRPr kumimoji="0" lang="fr-FR" sz="2800" b="0" i="0" u="none" strike="noStrike" cap="none" normalizeH="0" baseline="0">
                        <a:ln>
                          <a:noFill/>
                        </a:ln>
                        <a:solidFill>
                          <a:srgbClr val="131260"/>
                        </a:solidFill>
                        <a:effectLst/>
                        <a:latin typeface="Calibri"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110" charset="0"/>
                        <a:buNone/>
                        <a:tabLst/>
                      </a:pPr>
                      <a:r>
                        <a:rPr kumimoji="0" lang="fr-CH" sz="1600" b="0" i="0" u="none" strike="noStrike" cap="none" normalizeH="0" baseline="0" dirty="0">
                          <a:ln>
                            <a:noFill/>
                          </a:ln>
                          <a:solidFill>
                            <a:srgbClr val="131260"/>
                          </a:solidFill>
                          <a:effectLst/>
                          <a:latin typeface="Arial Narrow" pitchFamily="-110" charset="0"/>
                        </a:rPr>
                        <a:t>avec le PA tendance à une diminution des coûts sanitaires / au LF</a:t>
                      </a:r>
                      <a:endParaRPr kumimoji="0" lang="fr-FR" sz="1600" b="0" i="0" u="none" strike="noStrike" cap="none" normalizeH="0" baseline="0" dirty="0">
                        <a:ln>
                          <a:noFill/>
                        </a:ln>
                        <a:solidFill>
                          <a:srgbClr val="131260"/>
                        </a:solidFill>
                        <a:effectLst/>
                        <a:latin typeface="Arial Narrow"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52675"/>
                                        </p:tgtEl>
                                        <p:attrNameLst>
                                          <p:attrName>style.visibility</p:attrName>
                                        </p:attrNameLst>
                                      </p:cBhvr>
                                      <p:to>
                                        <p:strVal val="visible"/>
                                      </p:to>
                                    </p:set>
                                    <p:anim calcmode="lin" valueType="num">
                                      <p:cBhvr>
                                        <p:cTn id="7" dur="500" fill="hold"/>
                                        <p:tgtEl>
                                          <p:spTgt spid="452675"/>
                                        </p:tgtEl>
                                        <p:attrNameLst>
                                          <p:attrName>ppt_w</p:attrName>
                                        </p:attrNameLst>
                                      </p:cBhvr>
                                      <p:tavLst>
                                        <p:tav tm="0">
                                          <p:val>
                                            <p:fltVal val="0"/>
                                          </p:val>
                                        </p:tav>
                                        <p:tav tm="100000">
                                          <p:val>
                                            <p:strVal val="#ppt_w"/>
                                          </p:val>
                                        </p:tav>
                                      </p:tavLst>
                                    </p:anim>
                                    <p:anim calcmode="lin" valueType="num">
                                      <p:cBhvr>
                                        <p:cTn id="8" dur="500" fill="hold"/>
                                        <p:tgtEl>
                                          <p:spTgt spid="452675"/>
                                        </p:tgtEl>
                                        <p:attrNameLst>
                                          <p:attrName>ppt_h</p:attrName>
                                        </p:attrNameLst>
                                      </p:cBhvr>
                                      <p:tavLst>
                                        <p:tav tm="0">
                                          <p:val>
                                            <p:fltVal val="0"/>
                                          </p:val>
                                        </p:tav>
                                        <p:tav tm="100000">
                                          <p:val>
                                            <p:strVal val="#ppt_h"/>
                                          </p:val>
                                        </p:tav>
                                      </p:tavLst>
                                    </p:anim>
                                    <p:animEffect transition="in" filter="fade">
                                      <p:cBhvr>
                                        <p:cTn id="9" dur="500"/>
                                        <p:tgtEl>
                                          <p:spTgt spid="452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02" name="Titre 1"/>
          <p:cNvSpPr>
            <a:spLocks noGrp="1"/>
          </p:cNvSpPr>
          <p:nvPr>
            <p:ph type="ctrTitle" idx="4294967295"/>
          </p:nvPr>
        </p:nvSpPr>
        <p:spPr bwMode="auto">
          <a:xfrm>
            <a:off x="838200" y="762000"/>
            <a:ext cx="81534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b="1" dirty="0">
                <a:solidFill>
                  <a:srgbClr val="131260"/>
                </a:solidFill>
                <a:latin typeface="Arial" pitchFamily="-110" charset="0"/>
              </a:rPr>
              <a:t>Résultat </a:t>
            </a:r>
            <a:r>
              <a:rPr lang="fr-CH" b="1" dirty="0" smtClean="0">
                <a:solidFill>
                  <a:srgbClr val="131260"/>
                </a:solidFill>
                <a:latin typeface="Arial" pitchFamily="-110" charset="0"/>
              </a:rPr>
              <a:t>synthétique de l’EIS « PA-FVG »</a:t>
            </a:r>
            <a:endParaRPr lang="fr-CH" sz="3300" b="1" dirty="0">
              <a:solidFill>
                <a:srgbClr val="000000"/>
              </a:solidFill>
              <a:effectLst/>
              <a:ea typeface="Lucida Sans Unicode" pitchFamily="-110" charset="-52"/>
              <a:cs typeface="Lucida Sans Unicode" pitchFamily="-110" charset="-52"/>
            </a:endParaRPr>
          </a:p>
        </p:txBody>
      </p:sp>
      <p:sp>
        <p:nvSpPr>
          <p:cNvPr id="460803" name="Text Box 3"/>
          <p:cNvSpPr txBox="1">
            <a:spLocks noChangeArrowheads="1"/>
          </p:cNvSpPr>
          <p:nvPr/>
        </p:nvSpPr>
        <p:spPr bwMode="auto">
          <a:xfrm>
            <a:off x="457200" y="1676400"/>
            <a:ext cx="8382000" cy="4343400"/>
          </a:xfrm>
          <a:prstGeom prst="rect">
            <a:avLst/>
          </a:prstGeom>
          <a:noFill/>
          <a:ln w="9525">
            <a:noFill/>
            <a:round/>
            <a:headEnd/>
            <a:tailEnd/>
          </a:ln>
          <a:effectLst/>
        </p:spPr>
        <p:txBody>
          <a:bodyPr lIns="91567" tIns="45600" rIns="91567" bIns="45600">
            <a:prstTxWarp prst="textNoShape">
              <a:avLst/>
            </a:prstTxWarp>
          </a:bodyPr>
          <a:lstStyle/>
          <a:p>
            <a:pPr marL="341313" indent="-341313" defTabSz="458788">
              <a:spcBef>
                <a:spcPts val="688"/>
              </a:spcBef>
              <a:buClr>
                <a:srgbClr val="000000"/>
              </a:buClr>
              <a:buSzPct val="100000"/>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000" b="1" dirty="0">
                <a:solidFill>
                  <a:srgbClr val="131260"/>
                </a:solidFill>
              </a:rPr>
              <a:t>	La mise en œuvre du PA vs le scénario «</a:t>
            </a:r>
            <a:r>
              <a:rPr lang="fr-CH" sz="2000" b="1" dirty="0" smtClean="0">
                <a:solidFill>
                  <a:srgbClr val="131260"/>
                </a:solidFill>
              </a:rPr>
              <a:t> laisser-faire</a:t>
            </a:r>
            <a:r>
              <a:rPr lang="fr-CH" sz="2000" b="1" dirty="0">
                <a:solidFill>
                  <a:srgbClr val="131260"/>
                </a:solidFill>
              </a:rPr>
              <a:t> »  devrait permettre une économie en matière de coûts sanitaires de l’ordre d’au moins :</a:t>
            </a:r>
          </a:p>
          <a:p>
            <a:pPr marL="341313" indent="-341313" defTabSz="458788">
              <a:spcBef>
                <a:spcPts val="688"/>
              </a:spcBef>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endParaRPr lang="fr-CH" sz="2000" b="1" dirty="0">
              <a:solidFill>
                <a:srgbClr val="131260"/>
              </a:solidFill>
            </a:endParaRPr>
          </a:p>
          <a:p>
            <a:pPr marL="741363" lvl="1" indent="-284163" defTabSz="458788">
              <a:spcBef>
                <a:spcPts val="588"/>
              </a:spcBef>
              <a:buClr>
                <a:srgbClr val="000000"/>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400" b="1" dirty="0">
                <a:solidFill>
                  <a:srgbClr val="131260"/>
                </a:solidFill>
                <a:effectLst>
                  <a:outerShdw blurRad="38100" dist="38100" dir="2700000" algn="tl">
                    <a:srgbClr val="DDDDDD"/>
                  </a:outerShdw>
                </a:effectLst>
              </a:rPr>
              <a:t>55 mio €/an à l’horizon 2020</a:t>
            </a:r>
          </a:p>
          <a:p>
            <a:pPr marL="341313" indent="-341313" defTabSz="458788">
              <a:spcBef>
                <a:spcPts val="588"/>
              </a:spcBef>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endParaRPr lang="fr-CH" sz="2400" b="1" dirty="0">
              <a:solidFill>
                <a:srgbClr val="131260"/>
              </a:solidFill>
              <a:effectLst>
                <a:outerShdw blurRad="38100" dist="38100" dir="2700000" algn="tl">
                  <a:srgbClr val="DDDDDD"/>
                </a:outerShdw>
              </a:effectLst>
            </a:endParaRPr>
          </a:p>
          <a:p>
            <a:pPr marL="741363" lvl="1" indent="-284163" defTabSz="458788">
              <a:spcBef>
                <a:spcPts val="588"/>
              </a:spcBef>
              <a:buClr>
                <a:srgbClr val="000000"/>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r>
              <a:rPr lang="fr-CH" sz="2400" b="1" dirty="0">
                <a:solidFill>
                  <a:srgbClr val="131260"/>
                </a:solidFill>
                <a:effectLst>
                  <a:outerShdw blurRad="38100" dist="38100" dir="2700000" algn="tl">
                    <a:srgbClr val="DDDDDD"/>
                  </a:outerShdw>
                </a:effectLst>
              </a:rPr>
              <a:t>100 mio €/an à l’horizon 2030</a:t>
            </a:r>
          </a:p>
          <a:p>
            <a:pPr marL="741363" lvl="1" indent="-284163" defTabSz="458788">
              <a:spcBef>
                <a:spcPts val="588"/>
              </a:spcBef>
              <a:buClr>
                <a:srgbClr val="000000"/>
              </a:buClr>
              <a:buSzPct val="100000"/>
              <a:buFont typeface="Arial Narrow" pitchFamily="-110" charset="0"/>
              <a:buChar char="•"/>
              <a:tabLst>
                <a:tab pos="911225" algn="l"/>
                <a:tab pos="1825625" algn="l"/>
                <a:tab pos="2740025" algn="l"/>
                <a:tab pos="3654425" algn="l"/>
                <a:tab pos="4570413" algn="l"/>
                <a:tab pos="5484813" algn="l"/>
                <a:tab pos="6399213" algn="l"/>
                <a:tab pos="7313613" algn="l"/>
                <a:tab pos="8228013" algn="l"/>
                <a:tab pos="9142413" algn="l"/>
                <a:tab pos="10056813" algn="l"/>
                <a:tab pos="10971213" algn="l"/>
              </a:tabLst>
            </a:pPr>
            <a:endParaRPr lang="fr-CH" sz="2000" b="1" dirty="0">
              <a:solidFill>
                <a:srgbClr val="1312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 calcmode="lin" valueType="num">
                                      <p:cBhvr>
                                        <p:cTn id="7" dur="1000" fill="hold"/>
                                        <p:tgtEl>
                                          <p:spTgt spid="4608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0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608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0803">
                                            <p:txEl>
                                              <p:pRg st="2" end="2"/>
                                            </p:txEl>
                                          </p:spTgt>
                                        </p:tgtEl>
                                        <p:attrNameLst>
                                          <p:attrName>style.visibility</p:attrName>
                                        </p:attrNameLst>
                                      </p:cBhvr>
                                      <p:to>
                                        <p:strVal val="visible"/>
                                      </p:to>
                                    </p:set>
                                    <p:anim calcmode="lin" valueType="num">
                                      <p:cBhvr>
                                        <p:cTn id="14" dur="1000" fill="hold"/>
                                        <p:tgtEl>
                                          <p:spTgt spid="46080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6080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46080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0803">
                                            <p:txEl>
                                              <p:pRg st="4" end="4"/>
                                            </p:txEl>
                                          </p:spTgt>
                                        </p:tgtEl>
                                        <p:attrNameLst>
                                          <p:attrName>style.visibility</p:attrName>
                                        </p:attrNameLst>
                                      </p:cBhvr>
                                      <p:to>
                                        <p:strVal val="visible"/>
                                      </p:to>
                                    </p:set>
                                    <p:anim calcmode="lin" valueType="num">
                                      <p:cBhvr>
                                        <p:cTn id="21" dur="1000" fill="hold"/>
                                        <p:tgtEl>
                                          <p:spTgt spid="46080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460803">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460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bldLvl="2"/>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6946" name="Titre 1"/>
          <p:cNvSpPr>
            <a:spLocks noGrp="1"/>
          </p:cNvSpPr>
          <p:nvPr>
            <p:ph type="ctrTitle" idx="4294967295"/>
          </p:nvPr>
        </p:nvSpPr>
        <p:spPr bwMode="auto">
          <a:xfrm>
            <a:off x="762000" y="762000"/>
            <a:ext cx="82296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sz="3200" b="1" dirty="0" smtClean="0">
                <a:solidFill>
                  <a:srgbClr val="131260"/>
                </a:solidFill>
                <a:latin typeface="Arial" pitchFamily="-110" charset="0"/>
              </a:rPr>
              <a:t>Quid des inégalités en matière de santé ?</a:t>
            </a:r>
            <a:endParaRPr lang="fr-CH" sz="3200" b="1" dirty="0">
              <a:solidFill>
                <a:srgbClr val="131260"/>
              </a:solidFill>
              <a:latin typeface="Arial" pitchFamily="-110" charset="0"/>
            </a:endParaRPr>
          </a:p>
        </p:txBody>
      </p:sp>
      <p:sp>
        <p:nvSpPr>
          <p:cNvPr id="3" name="Sous-titre 2"/>
          <p:cNvSpPr>
            <a:spLocks noGrp="1"/>
          </p:cNvSpPr>
          <p:nvPr>
            <p:ph type="subTitle" idx="4294967295"/>
          </p:nvPr>
        </p:nvSpPr>
        <p:spPr bwMode="auto">
          <a:xfrm>
            <a:off x="381000" y="1600200"/>
            <a:ext cx="8532813" cy="4800600"/>
          </a:xfrm>
          <a:prstGeom prst="rect">
            <a:avLst/>
          </a:prstGeom>
          <a:noFill/>
          <a:ln>
            <a:miter lim="800000"/>
            <a:headEnd/>
            <a:tailEnd/>
          </a:ln>
        </p:spPr>
        <p:txBody>
          <a:bodyPr>
            <a:prstTxWarp prst="textNoShape">
              <a:avLst/>
            </a:prstTxWarp>
          </a:bodyPr>
          <a:lstStyle/>
          <a:p>
            <a:pPr>
              <a:spcBef>
                <a:spcPts val="1680"/>
              </a:spcBef>
              <a:buNone/>
            </a:pPr>
            <a:r>
              <a:rPr lang="fr-FR" sz="2400" b="1" dirty="0" smtClean="0">
                <a:solidFill>
                  <a:srgbClr val="131260"/>
                </a:solidFill>
                <a:latin typeface="Arial" pitchFamily="-110" charset="0"/>
              </a:rPr>
              <a:t>	</a:t>
            </a:r>
            <a:r>
              <a:rPr lang="fr-FR" sz="1800" b="1" i="1" dirty="0" smtClean="0">
                <a:solidFill>
                  <a:srgbClr val="0000FF"/>
                </a:solidFill>
                <a:latin typeface="Arial" pitchFamily="-110" charset="0"/>
              </a:rPr>
              <a:t>(avec l’aimable collaboration du Prof. Jean Turgeon, ENAP, Québec)</a:t>
            </a:r>
            <a:endParaRPr lang="fr-FR" sz="2400" b="1" i="1" dirty="0" smtClean="0">
              <a:solidFill>
                <a:srgbClr val="0000FF"/>
              </a:solidFill>
              <a:latin typeface="Arial" pitchFamily="-110" charset="0"/>
            </a:endParaRPr>
          </a:p>
          <a:p>
            <a:pPr>
              <a:spcBef>
                <a:spcPts val="1680"/>
              </a:spcBef>
            </a:pPr>
            <a:r>
              <a:rPr lang="fr-FR" sz="2400" b="1" dirty="0" smtClean="0">
                <a:solidFill>
                  <a:srgbClr val="131260"/>
                </a:solidFill>
                <a:latin typeface="Arial" pitchFamily="-110" charset="0"/>
              </a:rPr>
              <a:t>Distribution de la pollution sur le territoire</a:t>
            </a:r>
          </a:p>
          <a:p>
            <a:pPr>
              <a:spcBef>
                <a:spcPts val="1680"/>
              </a:spcBef>
            </a:pPr>
            <a:r>
              <a:rPr lang="fr-FR" sz="2400" b="1" dirty="0" smtClean="0">
                <a:solidFill>
                  <a:srgbClr val="131260"/>
                </a:solidFill>
                <a:latin typeface="Arial" pitchFamily="-110" charset="0"/>
              </a:rPr>
              <a:t>Accès aux logements de qualité</a:t>
            </a:r>
          </a:p>
          <a:p>
            <a:pPr>
              <a:spcBef>
                <a:spcPts val="1680"/>
              </a:spcBef>
            </a:pPr>
            <a:r>
              <a:rPr lang="fr-FR" sz="2400" b="1" dirty="0" smtClean="0">
                <a:solidFill>
                  <a:srgbClr val="131260"/>
                </a:solidFill>
                <a:latin typeface="Arial" pitchFamily="-110" charset="0"/>
              </a:rPr>
              <a:t>Accès aux environnements urbains sans criminalité</a:t>
            </a:r>
          </a:p>
          <a:p>
            <a:pPr>
              <a:spcBef>
                <a:spcPts val="1680"/>
              </a:spcBef>
            </a:pPr>
            <a:r>
              <a:rPr lang="fr-FR" sz="2400" b="1" dirty="0" smtClean="0">
                <a:solidFill>
                  <a:srgbClr val="131260"/>
                </a:solidFill>
                <a:latin typeface="Arial" pitchFamily="-110" charset="0"/>
              </a:rPr>
              <a:t>Accès aux services alimentaires sains</a:t>
            </a:r>
          </a:p>
          <a:p>
            <a:pPr marL="381000" indent="-381000" eaLnBrk="1" hangingPunct="1">
              <a:lnSpc>
                <a:spcPct val="90000"/>
              </a:lnSpc>
              <a:spcBef>
                <a:spcPts val="600"/>
              </a:spcBef>
              <a:buClr>
                <a:srgbClr val="000000"/>
              </a:buClr>
              <a:buFont typeface="Times New Roman" pitchFamily="-110" charset="0"/>
              <a:buNone/>
            </a:pPr>
            <a:r>
              <a:rPr lang="fr-FR" sz="2400" b="1" dirty="0" smtClean="0">
                <a:solidFill>
                  <a:srgbClr val="131260"/>
                </a:solidFill>
                <a:latin typeface="Arial" pitchFamily="-110" charset="0"/>
              </a:rPr>
              <a:t>	</a:t>
            </a:r>
          </a:p>
          <a:p>
            <a:pPr marL="381000" indent="-381000" eaLnBrk="1" hangingPunct="1">
              <a:lnSpc>
                <a:spcPct val="90000"/>
              </a:lnSpc>
              <a:spcBef>
                <a:spcPts val="600"/>
              </a:spcBef>
              <a:buClr>
                <a:srgbClr val="000000"/>
              </a:buClr>
              <a:buFont typeface="Times New Roman" pitchFamily="-110" charset="0"/>
              <a:buNone/>
            </a:pPr>
            <a:r>
              <a:rPr lang="fr-FR" sz="2400" b="1" dirty="0" smtClean="0">
                <a:solidFill>
                  <a:srgbClr val="131260"/>
                </a:solidFill>
                <a:latin typeface="Arial" pitchFamily="-110" charset="0"/>
              </a:rPr>
              <a:t>	Les inégalités liées à la santé et à l’environnement s’avèrent un moyen de désignation de la</a:t>
            </a:r>
            <a:r>
              <a:rPr lang="fr-FR" sz="2400" b="1" dirty="0" smtClean="0">
                <a:solidFill>
                  <a:srgbClr val="131260"/>
                </a:solidFill>
                <a:latin typeface="Arial" pitchFamily="-110" charset="0"/>
              </a:rPr>
              <a:t> </a:t>
            </a:r>
            <a:br>
              <a:rPr lang="fr-FR" sz="2400" b="1" dirty="0" smtClean="0">
                <a:solidFill>
                  <a:srgbClr val="131260"/>
                </a:solidFill>
                <a:latin typeface="Arial" pitchFamily="-110" charset="0"/>
              </a:rPr>
            </a:br>
            <a:r>
              <a:rPr lang="fr-FR" sz="2400" b="1" dirty="0" smtClean="0">
                <a:solidFill>
                  <a:srgbClr val="131260"/>
                </a:solidFill>
                <a:latin typeface="Arial" pitchFamily="-110" charset="0"/>
              </a:rPr>
              <a:t>pauvreté </a:t>
            </a:r>
            <a:r>
              <a:rPr lang="fr-FR" sz="2400" b="1" dirty="0" smtClean="0">
                <a:solidFill>
                  <a:srgbClr val="131260"/>
                </a:solidFill>
                <a:latin typeface="Arial" pitchFamily="-110" charset="0"/>
              </a:rPr>
              <a:t>de plus en plus courant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idx="4294967295"/>
          </p:nvPr>
        </p:nvSpPr>
        <p:spPr bwMode="auto">
          <a:xfrm>
            <a:off x="457200" y="4114800"/>
            <a:ext cx="5715000" cy="2743200"/>
          </a:xfrm>
          <a:prstGeom prst="rect">
            <a:avLst/>
          </a:prstGeom>
          <a:noFill/>
          <a:ln>
            <a:miter lim="800000"/>
            <a:headEnd/>
            <a:tailEnd/>
          </a:ln>
        </p:spPr>
        <p:txBody>
          <a:bodyPr>
            <a:prstTxWarp prst="textNoShape">
              <a:avLst/>
            </a:prstTxWarp>
          </a:bodyPr>
          <a:lstStyle/>
          <a:p>
            <a:pPr algn="l">
              <a:spcBef>
                <a:spcPts val="600"/>
              </a:spcBef>
            </a:pPr>
            <a:r>
              <a:rPr lang="fr-FR" sz="2000" b="1" dirty="0" smtClean="0">
                <a:solidFill>
                  <a:srgbClr val="131260"/>
                </a:solidFill>
                <a:effectLst/>
              </a:rPr>
              <a:t>Effets </a:t>
            </a:r>
            <a:r>
              <a:rPr lang="fr-FR" sz="2000" b="1" dirty="0">
                <a:solidFill>
                  <a:srgbClr val="131260"/>
                </a:solidFill>
                <a:effectLst/>
              </a:rPr>
              <a:t>= changements résultant directement ou indirectement d'une intervention ou d'une mesure publique. Ils comprennent les </a:t>
            </a:r>
            <a:r>
              <a:rPr lang="fr-FR" sz="2000" b="1" u="sng" dirty="0">
                <a:solidFill>
                  <a:srgbClr val="131260"/>
                </a:solidFill>
                <a:effectLst/>
              </a:rPr>
              <a:t>réalisations</a:t>
            </a:r>
            <a:r>
              <a:rPr lang="fr-FR" sz="2000" b="1" dirty="0">
                <a:solidFill>
                  <a:srgbClr val="131260"/>
                </a:solidFill>
                <a:effectLst/>
              </a:rPr>
              <a:t> (</a:t>
            </a:r>
            <a:r>
              <a:rPr lang="fr-FR" sz="2000" b="1" i="1" dirty="0" err="1">
                <a:solidFill>
                  <a:srgbClr val="131260"/>
                </a:solidFill>
                <a:effectLst/>
              </a:rPr>
              <a:t>outcomes</a:t>
            </a:r>
            <a:r>
              <a:rPr lang="fr-FR" sz="2000" b="1" dirty="0">
                <a:solidFill>
                  <a:srgbClr val="131260"/>
                </a:solidFill>
                <a:effectLst/>
              </a:rPr>
              <a:t>) et les </a:t>
            </a:r>
            <a:r>
              <a:rPr lang="fr-FR" sz="2000" b="1" u="sng" dirty="0">
                <a:solidFill>
                  <a:srgbClr val="131260"/>
                </a:solidFill>
                <a:effectLst/>
              </a:rPr>
              <a:t>impacts</a:t>
            </a:r>
            <a:r>
              <a:rPr lang="fr-FR" sz="2000" b="1" dirty="0">
                <a:solidFill>
                  <a:srgbClr val="131260"/>
                </a:solidFill>
                <a:effectLst/>
              </a:rPr>
              <a:t>, mais pas les extrants (</a:t>
            </a:r>
            <a:r>
              <a:rPr lang="fr-FR" sz="2000" b="1" i="1" dirty="0">
                <a:solidFill>
                  <a:srgbClr val="131260"/>
                </a:solidFill>
                <a:effectLst/>
              </a:rPr>
              <a:t>outputs</a:t>
            </a:r>
            <a:r>
              <a:rPr lang="fr-FR" sz="2000" b="1" dirty="0" smtClean="0">
                <a:solidFill>
                  <a:srgbClr val="131260"/>
                </a:solidFill>
                <a:effectLst/>
              </a:rPr>
              <a:t>)</a:t>
            </a:r>
            <a:br>
              <a:rPr lang="fr-FR" sz="2000" b="1" dirty="0" smtClean="0">
                <a:solidFill>
                  <a:srgbClr val="131260"/>
                </a:solidFill>
                <a:effectLst/>
              </a:rPr>
            </a:br>
            <a:r>
              <a:rPr lang="fr-FR" sz="2000" b="1" dirty="0" smtClean="0">
                <a:solidFill>
                  <a:srgbClr val="131260"/>
                </a:solidFill>
                <a:effectLst/>
              </a:rPr>
              <a:t/>
            </a:r>
            <a:br>
              <a:rPr lang="fr-FR" sz="2000" b="1" dirty="0" smtClean="0">
                <a:solidFill>
                  <a:srgbClr val="131260"/>
                </a:solidFill>
                <a:effectLst/>
              </a:rPr>
            </a:br>
            <a:r>
              <a:rPr lang="fr-CH" sz="1400" b="1" i="1" dirty="0" smtClean="0">
                <a:solidFill>
                  <a:srgbClr val="131260"/>
                </a:solidFill>
                <a:effectLst/>
              </a:rPr>
              <a:t>(</a:t>
            </a:r>
            <a:r>
              <a:rPr lang="fr-CH" sz="1400" b="1" i="1" dirty="0" smtClean="0">
                <a:solidFill>
                  <a:srgbClr val="131260"/>
                </a:solidFill>
                <a:effectLst/>
              </a:rPr>
              <a:t>selon </a:t>
            </a:r>
            <a:r>
              <a:rPr lang="fr-CH" sz="1400" b="1" dirty="0" smtClean="0">
                <a:solidFill>
                  <a:srgbClr val="131260"/>
                </a:solidFill>
                <a:effectLst/>
              </a:rPr>
              <a:t>Glossaire d'évaluation</a:t>
            </a:r>
            <a:r>
              <a:rPr lang="fr-CH" sz="1400" b="1" i="1" dirty="0" smtClean="0">
                <a:solidFill>
                  <a:srgbClr val="131260"/>
                </a:solidFill>
                <a:effectLst/>
              </a:rPr>
              <a:t>, Office Fédéral de la Santé Publique, Berne, 2005</a:t>
            </a:r>
            <a:r>
              <a:rPr lang="fr-CH" sz="1400" b="1" i="1" dirty="0" smtClean="0">
                <a:solidFill>
                  <a:srgbClr val="131260"/>
                </a:solidFill>
                <a:effectLst/>
              </a:rPr>
              <a:t>)</a:t>
            </a:r>
            <a:r>
              <a:rPr lang="fr-FR" sz="2000" b="1" dirty="0" smtClean="0">
                <a:solidFill>
                  <a:srgbClr val="131260"/>
                </a:solidFill>
                <a:effectLst/>
              </a:rPr>
              <a:t/>
            </a:r>
            <a:br>
              <a:rPr lang="fr-FR" sz="2000" b="1" dirty="0" smtClean="0">
                <a:solidFill>
                  <a:srgbClr val="131260"/>
                </a:solidFill>
                <a:effectLst/>
              </a:rPr>
            </a:br>
            <a:r>
              <a:rPr lang="fr-FR" sz="800" b="1" dirty="0" smtClean="0">
                <a:solidFill>
                  <a:srgbClr val="131260"/>
                </a:solidFill>
                <a:effectLst/>
              </a:rPr>
              <a:t/>
            </a:r>
            <a:br>
              <a:rPr lang="fr-FR" sz="800" b="1" dirty="0" smtClean="0">
                <a:solidFill>
                  <a:srgbClr val="131260"/>
                </a:solidFill>
                <a:effectLst/>
              </a:rPr>
            </a:br>
            <a:r>
              <a:rPr lang="fr-FR" sz="2000" b="1" dirty="0" smtClean="0">
                <a:solidFill>
                  <a:srgbClr val="131260"/>
                </a:solidFill>
                <a:effectLst/>
              </a:rPr>
              <a:t>Effets </a:t>
            </a:r>
            <a:r>
              <a:rPr lang="fr-FR" sz="2000" b="1" dirty="0">
                <a:solidFill>
                  <a:srgbClr val="131260"/>
                </a:solidFill>
                <a:effectLst/>
              </a:rPr>
              <a:t>voulus</a:t>
            </a:r>
            <a:br>
              <a:rPr lang="fr-FR" sz="2000" b="1" dirty="0">
                <a:solidFill>
                  <a:srgbClr val="131260"/>
                </a:solidFill>
                <a:effectLst/>
              </a:rPr>
            </a:br>
            <a:r>
              <a:rPr lang="fr-FR" sz="2000" b="1" dirty="0">
                <a:solidFill>
                  <a:srgbClr val="131260"/>
                </a:solidFill>
                <a:effectLst/>
              </a:rPr>
              <a:t>Effets</a:t>
            </a:r>
            <a:r>
              <a:rPr lang="fr-FR" sz="2000" b="1" dirty="0">
                <a:solidFill>
                  <a:schemeClr val="accent2"/>
                </a:solidFill>
                <a:effectLst/>
              </a:rPr>
              <a:t> </a:t>
            </a:r>
            <a:r>
              <a:rPr lang="fr-FR" sz="2000" b="1" dirty="0">
                <a:solidFill>
                  <a:srgbClr val="CC3300"/>
                </a:solidFill>
                <a:effectLst/>
              </a:rPr>
              <a:t>non </a:t>
            </a:r>
            <a:r>
              <a:rPr lang="fr-FR" sz="2000" b="1" dirty="0" smtClean="0">
                <a:solidFill>
                  <a:srgbClr val="CC3300"/>
                </a:solidFill>
                <a:effectLst/>
              </a:rPr>
              <a:t>voulus : positifs ; négatifs (ou pervers)</a:t>
            </a:r>
            <a:br>
              <a:rPr lang="fr-FR" sz="2000" b="1" dirty="0" smtClean="0">
                <a:solidFill>
                  <a:srgbClr val="CC3300"/>
                </a:solidFill>
                <a:effectLst/>
              </a:rPr>
            </a:br>
            <a:endParaRPr lang="fr-CH" sz="2000" b="1" dirty="0">
              <a:solidFill>
                <a:srgbClr val="CC3300"/>
              </a:solidFill>
              <a:effectLst/>
            </a:endParaRPr>
          </a:p>
        </p:txBody>
      </p:sp>
      <p:sp>
        <p:nvSpPr>
          <p:cNvPr id="5" name="Espace réservé du texte 4"/>
          <p:cNvSpPr>
            <a:spLocks noGrp="1"/>
          </p:cNvSpPr>
          <p:nvPr>
            <p:ph type="body" idx="4294967295"/>
          </p:nvPr>
        </p:nvSpPr>
        <p:spPr bwMode="auto">
          <a:xfrm>
            <a:off x="990600" y="685800"/>
            <a:ext cx="7315200" cy="609600"/>
          </a:xfrm>
          <a:prstGeom prst="rect">
            <a:avLst/>
          </a:prstGeom>
          <a:noFill/>
          <a:ln>
            <a:miter lim="800000"/>
            <a:headEnd/>
            <a:tailEnd/>
          </a:ln>
        </p:spPr>
        <p:txBody>
          <a:bodyPr anchor="b">
            <a:prstTxWarp prst="textNoShape">
              <a:avLst/>
            </a:prstTxWarp>
          </a:bodyPr>
          <a:lstStyle/>
          <a:p>
            <a:pPr marL="0" indent="0">
              <a:buFontTx/>
              <a:buNone/>
            </a:pPr>
            <a:r>
              <a:rPr lang="fr-FR" b="1" dirty="0">
                <a:solidFill>
                  <a:srgbClr val="131260"/>
                </a:solidFill>
              </a:rPr>
              <a:t>Les effets des politiques publiques</a:t>
            </a:r>
            <a:endParaRPr lang="fr-CH" b="1" dirty="0">
              <a:solidFill>
                <a:srgbClr val="131260"/>
              </a:solidFill>
            </a:endParaRPr>
          </a:p>
        </p:txBody>
      </p:sp>
      <p:grpSp>
        <p:nvGrpSpPr>
          <p:cNvPr id="8" name="Grouper 7"/>
          <p:cNvGrpSpPr/>
          <p:nvPr/>
        </p:nvGrpSpPr>
        <p:grpSpPr>
          <a:xfrm>
            <a:off x="762000" y="1524000"/>
            <a:ext cx="4249738" cy="1970088"/>
            <a:chOff x="466725" y="1905000"/>
            <a:chExt cx="8507413" cy="4103688"/>
          </a:xfrm>
        </p:grpSpPr>
        <p:sp>
          <p:nvSpPr>
            <p:cNvPr id="9" name="Rectangle 5"/>
            <p:cNvSpPr>
              <a:spLocks noChangeArrowheads="1"/>
            </p:cNvSpPr>
            <p:nvPr/>
          </p:nvSpPr>
          <p:spPr bwMode="auto">
            <a:xfrm>
              <a:off x="3124200" y="1905000"/>
              <a:ext cx="2916239" cy="1079501"/>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pPr eaLnBrk="1" hangingPunct="1"/>
              <a:r>
                <a:rPr lang="fr-CH" sz="1050" u="sng" dirty="0">
                  <a:latin typeface="Calibri" pitchFamily="-65" charset="0"/>
                  <a:ea typeface="Arial" pitchFamily="-65" charset="0"/>
                  <a:cs typeface="Arial" pitchFamily="-65" charset="0"/>
                </a:rPr>
                <a:t>Mise à l'agenda</a:t>
              </a:r>
            </a:p>
            <a:p>
              <a:pPr eaLnBrk="1" hangingPunct="1"/>
              <a:r>
                <a:rPr lang="fr-CH" sz="900" dirty="0">
                  <a:latin typeface="Calibri" pitchFamily="-65" charset="0"/>
                  <a:ea typeface="Arial" pitchFamily="-65" charset="0"/>
                  <a:cs typeface="Arial" pitchFamily="-65" charset="0"/>
                </a:rPr>
                <a:t>Évaluation du besoin</a:t>
              </a:r>
            </a:p>
            <a:p>
              <a:pPr eaLnBrk="1" hangingPunct="1"/>
              <a:r>
                <a:rPr lang="fr-CH" sz="900" dirty="0">
                  <a:latin typeface="Calibri" pitchFamily="-65" charset="0"/>
                  <a:ea typeface="Arial" pitchFamily="-65" charset="0"/>
                  <a:cs typeface="Arial" pitchFamily="-65" charset="0"/>
                </a:rPr>
                <a:t>d'un programme d'intervention</a:t>
              </a:r>
            </a:p>
            <a:p>
              <a:pPr eaLnBrk="1" hangingPunct="1"/>
              <a:r>
                <a:rPr lang="fr-CH" sz="800" b="1" dirty="0">
                  <a:latin typeface="Calibri" pitchFamily="-65" charset="0"/>
                  <a:ea typeface="Arial" pitchFamily="-65" charset="0"/>
                  <a:cs typeface="Arial" pitchFamily="-65" charset="0"/>
                </a:rPr>
                <a:t>(</a:t>
              </a:r>
              <a:r>
                <a:rPr lang="en-US" sz="800" b="1" dirty="0">
                  <a:latin typeface="Calibri" pitchFamily="-65" charset="0"/>
                  <a:ea typeface="Arial" pitchFamily="-65" charset="0"/>
                  <a:cs typeface="Arial" pitchFamily="-65" charset="0"/>
                </a:rPr>
                <a:t>needs assessment</a:t>
              </a:r>
              <a:r>
                <a:rPr lang="fr-CH" sz="800" b="1" dirty="0">
                  <a:latin typeface="Calibri" pitchFamily="-65" charset="0"/>
                  <a:ea typeface="Arial" pitchFamily="-65" charset="0"/>
                  <a:cs typeface="Arial" pitchFamily="-65" charset="0"/>
                </a:rPr>
                <a:t>)</a:t>
              </a:r>
              <a:endParaRPr lang="fr-FR" sz="800" b="1" dirty="0">
                <a:latin typeface="Calibri" pitchFamily="-65" charset="0"/>
                <a:ea typeface="Arial" pitchFamily="-65" charset="0"/>
                <a:cs typeface="Arial" pitchFamily="-65" charset="0"/>
              </a:endParaRPr>
            </a:p>
          </p:txBody>
        </p:sp>
        <p:sp>
          <p:nvSpPr>
            <p:cNvPr id="10" name="Rectangle 6"/>
            <p:cNvSpPr>
              <a:spLocks noChangeArrowheads="1"/>
            </p:cNvSpPr>
            <p:nvPr/>
          </p:nvSpPr>
          <p:spPr bwMode="auto">
            <a:xfrm>
              <a:off x="6248400" y="3344863"/>
              <a:ext cx="2725738" cy="1152525"/>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pPr eaLnBrk="1" hangingPunct="1"/>
              <a:r>
                <a:rPr lang="fr-CH" sz="1050" u="sng">
                  <a:latin typeface="Calibri" pitchFamily="-65" charset="0"/>
                  <a:ea typeface="Arial" pitchFamily="-65" charset="0"/>
                  <a:cs typeface="Arial" pitchFamily="-65" charset="0"/>
                </a:rPr>
                <a:t>Programmation</a:t>
              </a:r>
            </a:p>
            <a:p>
              <a:pPr eaLnBrk="1" hangingPunct="1"/>
              <a:r>
                <a:rPr lang="fr-CH" sz="900">
                  <a:latin typeface="Calibri" pitchFamily="-65" charset="0"/>
                  <a:ea typeface="Arial" pitchFamily="-65" charset="0"/>
                  <a:cs typeface="Arial" pitchFamily="-65" charset="0"/>
                </a:rPr>
                <a:t>évaluation du concept</a:t>
              </a:r>
            </a:p>
            <a:p>
              <a:pPr eaLnBrk="1" hangingPunct="1"/>
              <a:r>
                <a:rPr lang="fr-CH" sz="900">
                  <a:latin typeface="Calibri" pitchFamily="-65" charset="0"/>
                  <a:ea typeface="Arial" pitchFamily="-65" charset="0"/>
                  <a:cs typeface="Arial" pitchFamily="-65" charset="0"/>
                </a:rPr>
                <a:t>et du design du programme</a:t>
              </a:r>
            </a:p>
            <a:p>
              <a:pPr eaLnBrk="1" hangingPunct="1"/>
              <a:r>
                <a:rPr lang="en-US" sz="800">
                  <a:latin typeface="Calibri" pitchFamily="-65" charset="0"/>
                  <a:ea typeface="Arial" pitchFamily="-65" charset="0"/>
                  <a:cs typeface="Arial" pitchFamily="-65" charset="0"/>
                </a:rPr>
                <a:t>(assessment of program theory)</a:t>
              </a:r>
            </a:p>
          </p:txBody>
        </p:sp>
        <p:sp>
          <p:nvSpPr>
            <p:cNvPr id="11" name="Rectangle 7"/>
            <p:cNvSpPr>
              <a:spLocks noChangeArrowheads="1"/>
            </p:cNvSpPr>
            <p:nvPr/>
          </p:nvSpPr>
          <p:spPr bwMode="auto">
            <a:xfrm>
              <a:off x="2459038" y="4929188"/>
              <a:ext cx="4114800" cy="10795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pPr eaLnBrk="1" hangingPunct="1"/>
              <a:r>
                <a:rPr lang="fr-CH" sz="1050" u="sng" dirty="0">
                  <a:latin typeface="Calibri" pitchFamily="-65" charset="0"/>
                  <a:ea typeface="Arial" pitchFamily="-65" charset="0"/>
                  <a:cs typeface="Arial" pitchFamily="-65" charset="0"/>
                </a:rPr>
                <a:t>Mise en œuvre</a:t>
              </a:r>
            </a:p>
            <a:p>
              <a:pPr eaLnBrk="1" hangingPunct="1"/>
              <a:r>
                <a:rPr lang="fr-CH" sz="900" dirty="0">
                  <a:latin typeface="Calibri" pitchFamily="-65" charset="0"/>
                  <a:ea typeface="Arial" pitchFamily="-65" charset="0"/>
                  <a:cs typeface="Arial" pitchFamily="-65" charset="0"/>
                </a:rPr>
                <a:t>évaluation du processus</a:t>
              </a:r>
              <a:r>
                <a:rPr lang="fr-CH" sz="1000" dirty="0">
                  <a:latin typeface="Calibri" pitchFamily="-65" charset="0"/>
                  <a:ea typeface="Arial" pitchFamily="-65" charset="0"/>
                  <a:cs typeface="Arial" pitchFamily="-65" charset="0"/>
                </a:rPr>
                <a:t> </a:t>
              </a:r>
              <a:r>
                <a:rPr lang="en-US" sz="800" b="1" dirty="0">
                  <a:latin typeface="Calibri" pitchFamily="-65" charset="0"/>
                  <a:ea typeface="Arial" pitchFamily="-65" charset="0"/>
                  <a:cs typeface="Arial" pitchFamily="-65" charset="0"/>
                </a:rPr>
                <a:t>(process evaluation)</a:t>
              </a:r>
            </a:p>
            <a:p>
              <a:pPr eaLnBrk="1" hangingPunct="1"/>
              <a:r>
                <a:rPr lang="fr-CH" sz="900" dirty="0">
                  <a:latin typeface="Calibri" pitchFamily="-65" charset="0"/>
                  <a:ea typeface="Arial" pitchFamily="-65" charset="0"/>
                  <a:cs typeface="Arial" pitchFamily="-65" charset="0"/>
                </a:rPr>
                <a:t>évaluation des prestations </a:t>
              </a:r>
              <a:r>
                <a:rPr lang="fr-CH" sz="800" b="1" dirty="0">
                  <a:latin typeface="Calibri" pitchFamily="-65" charset="0"/>
                  <a:ea typeface="Arial" pitchFamily="-65" charset="0"/>
                  <a:cs typeface="Arial" pitchFamily="-65" charset="0"/>
                </a:rPr>
                <a:t>(output)</a:t>
              </a:r>
              <a:endParaRPr lang="fr-FR" sz="800" b="1" dirty="0">
                <a:latin typeface="Calibri" pitchFamily="-65" charset="0"/>
                <a:ea typeface="Arial" pitchFamily="-65" charset="0"/>
                <a:cs typeface="Arial" pitchFamily="-65" charset="0"/>
              </a:endParaRPr>
            </a:p>
          </p:txBody>
        </p:sp>
        <p:sp>
          <p:nvSpPr>
            <p:cNvPr id="12" name="Rectangle 8"/>
            <p:cNvSpPr>
              <a:spLocks noChangeArrowheads="1"/>
            </p:cNvSpPr>
            <p:nvPr/>
          </p:nvSpPr>
          <p:spPr bwMode="auto">
            <a:xfrm>
              <a:off x="466725" y="3273425"/>
              <a:ext cx="2459038" cy="1368425"/>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pPr eaLnBrk="1" hangingPunct="1"/>
              <a:r>
                <a:rPr lang="fr-CH" sz="1050" u="sng" dirty="0">
                  <a:latin typeface="Calibri" pitchFamily="-65" charset="0"/>
                  <a:ea typeface="Arial" pitchFamily="-65" charset="0"/>
                  <a:cs typeface="Arial" pitchFamily="-65" charset="0"/>
                </a:rPr>
                <a:t>Effets de la politique</a:t>
              </a:r>
            </a:p>
            <a:p>
              <a:pPr eaLnBrk="1" hangingPunct="1"/>
              <a:r>
                <a:rPr lang="fr-CH" sz="900" b="1" dirty="0">
                  <a:solidFill>
                    <a:srgbClr val="B8123B"/>
                  </a:solidFill>
                  <a:latin typeface="Calibri" pitchFamily="-65" charset="0"/>
                  <a:ea typeface="Arial" pitchFamily="-65" charset="0"/>
                  <a:cs typeface="Arial" pitchFamily="-65" charset="0"/>
                </a:rPr>
                <a:t>évaluation de l'impact</a:t>
              </a:r>
              <a:endParaRPr lang="fr-CH" sz="900" b="1" dirty="0">
                <a:latin typeface="Calibri" pitchFamily="-65" charset="0"/>
                <a:ea typeface="Arial" pitchFamily="-65" charset="0"/>
                <a:cs typeface="Arial" pitchFamily="-65" charset="0"/>
              </a:endParaRPr>
            </a:p>
            <a:p>
              <a:pPr eaLnBrk="1" hangingPunct="1"/>
              <a:r>
                <a:rPr lang="fr-CH" sz="800" dirty="0">
                  <a:latin typeface="Calibri" pitchFamily="-65" charset="0"/>
                  <a:ea typeface="Arial" pitchFamily="-65" charset="0"/>
                  <a:cs typeface="Arial" pitchFamily="-65" charset="0"/>
                </a:rPr>
                <a:t>(part du problème résolu)</a:t>
              </a:r>
            </a:p>
            <a:p>
              <a:pPr eaLnBrk="1" hangingPunct="1"/>
              <a:r>
                <a:rPr lang="fr-CH" sz="900" b="1" dirty="0">
                  <a:latin typeface="Calibri" pitchFamily="-65" charset="0"/>
                  <a:ea typeface="Arial" pitchFamily="-65" charset="0"/>
                  <a:cs typeface="Arial" pitchFamily="-65" charset="0"/>
                </a:rPr>
                <a:t>évaluation de l'outcome</a:t>
              </a:r>
            </a:p>
            <a:p>
              <a:pPr eaLnBrk="1" hangingPunct="1"/>
              <a:r>
                <a:rPr lang="fr-CH" sz="800" dirty="0">
                  <a:latin typeface="Calibri" pitchFamily="-65" charset="0"/>
                  <a:ea typeface="Arial" pitchFamily="-65" charset="0"/>
                  <a:cs typeface="Arial" pitchFamily="-65" charset="0"/>
                </a:rPr>
                <a:t>(public cible atteint)</a:t>
              </a:r>
              <a:endParaRPr lang="fr-FR" sz="800" dirty="0">
                <a:latin typeface="Calibri" pitchFamily="-65" charset="0"/>
                <a:ea typeface="Arial" pitchFamily="-65" charset="0"/>
                <a:cs typeface="Arial" pitchFamily="-65" charset="0"/>
              </a:endParaRPr>
            </a:p>
          </p:txBody>
        </p:sp>
        <p:sp>
          <p:nvSpPr>
            <p:cNvPr id="13" name="Oval 9"/>
            <p:cNvSpPr>
              <a:spLocks noChangeArrowheads="1"/>
            </p:cNvSpPr>
            <p:nvPr/>
          </p:nvSpPr>
          <p:spPr bwMode="auto">
            <a:xfrm>
              <a:off x="3590925" y="3560763"/>
              <a:ext cx="1793875" cy="719137"/>
            </a:xfrm>
            <a:prstGeom prst="ellipse">
              <a:avLst/>
            </a:prstGeom>
            <a:solidFill>
              <a:srgbClr val="FFCC99"/>
            </a:solidFill>
            <a:ln w="9525">
              <a:solidFill>
                <a:schemeClr val="tx1"/>
              </a:solidFill>
              <a:round/>
              <a:headEnd/>
              <a:tailEnd/>
            </a:ln>
          </p:spPr>
          <p:txBody>
            <a:bodyPr wrap="none" anchor="ctr">
              <a:prstTxWarp prst="textNoShape">
                <a:avLst/>
              </a:prstTxWarp>
            </a:bodyPr>
            <a:lstStyle/>
            <a:p>
              <a:pPr algn="ctr" eaLnBrk="1" hangingPunct="1"/>
              <a:r>
                <a:rPr lang="fr-CH" sz="1000">
                  <a:latin typeface="Calibri" pitchFamily="-65" charset="0"/>
                  <a:ea typeface="Arial" pitchFamily="-65" charset="0"/>
                  <a:cs typeface="Arial" pitchFamily="-65" charset="0"/>
                </a:rPr>
                <a:t>EVALUATION</a:t>
              </a:r>
              <a:endParaRPr lang="fr-FR" sz="1050">
                <a:latin typeface="Calibri" pitchFamily="-65" charset="0"/>
                <a:ea typeface="Arial" pitchFamily="-65" charset="0"/>
                <a:cs typeface="Arial" pitchFamily="-65" charset="0"/>
              </a:endParaRPr>
            </a:p>
          </p:txBody>
        </p:sp>
        <p:sp>
          <p:nvSpPr>
            <p:cNvPr id="14" name="AutoShape 15"/>
            <p:cNvSpPr>
              <a:spLocks noChangeArrowheads="1"/>
            </p:cNvSpPr>
            <p:nvPr/>
          </p:nvSpPr>
          <p:spPr bwMode="auto">
            <a:xfrm rot="5400000">
              <a:off x="6673057" y="1829593"/>
              <a:ext cx="1079500" cy="16621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99"/>
            </a:solidFill>
            <a:ln w="9525">
              <a:solidFill>
                <a:schemeClr val="tx1"/>
              </a:solidFill>
              <a:miter lim="800000"/>
              <a:headEnd/>
              <a:tailEnd/>
            </a:ln>
          </p:spPr>
          <p:txBody>
            <a:bodyPr rot="10800000" vert="eaVert" wrap="none" anchor="ctr">
              <a:prstTxWarp prst="textNoShape">
                <a:avLst/>
              </a:prstTxWarp>
            </a:bodyPr>
            <a:lstStyle/>
            <a:p>
              <a:pPr eaLnBrk="1" hangingPunct="1"/>
              <a:endParaRPr lang="fr-CH" sz="1000">
                <a:latin typeface="Calibri" pitchFamily="-65" charset="0"/>
                <a:ea typeface="Arial" pitchFamily="-65" charset="0"/>
                <a:cs typeface="Arial" pitchFamily="-65" charset="0"/>
              </a:endParaRPr>
            </a:p>
          </p:txBody>
        </p:sp>
        <p:sp>
          <p:nvSpPr>
            <p:cNvPr id="15" name="AutoShape 16"/>
            <p:cNvSpPr>
              <a:spLocks noChangeArrowheads="1"/>
            </p:cNvSpPr>
            <p:nvPr/>
          </p:nvSpPr>
          <p:spPr bwMode="auto">
            <a:xfrm rot="10800000">
              <a:off x="6581775" y="4713288"/>
              <a:ext cx="1328738" cy="10795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99"/>
            </a:solidFill>
            <a:ln w="9525">
              <a:solidFill>
                <a:schemeClr val="tx1"/>
              </a:solidFill>
              <a:miter lim="800000"/>
              <a:headEnd/>
              <a:tailEnd/>
            </a:ln>
          </p:spPr>
          <p:txBody>
            <a:bodyPr rot="10800000" wrap="none" anchor="ctr">
              <a:prstTxWarp prst="textNoShape">
                <a:avLst/>
              </a:prstTxWarp>
            </a:bodyPr>
            <a:lstStyle/>
            <a:p>
              <a:pPr eaLnBrk="1" hangingPunct="1"/>
              <a:endParaRPr lang="fr-FR" sz="1000">
                <a:latin typeface="Calibri" pitchFamily="-65" charset="0"/>
                <a:ea typeface="Arial" pitchFamily="-65" charset="0"/>
                <a:cs typeface="Arial" pitchFamily="-65" charset="0"/>
              </a:endParaRPr>
            </a:p>
          </p:txBody>
        </p:sp>
        <p:sp>
          <p:nvSpPr>
            <p:cNvPr id="16" name="AutoShape 17"/>
            <p:cNvSpPr>
              <a:spLocks noChangeArrowheads="1"/>
            </p:cNvSpPr>
            <p:nvPr/>
          </p:nvSpPr>
          <p:spPr bwMode="auto">
            <a:xfrm rot="16200000">
              <a:off x="1293812" y="4754563"/>
              <a:ext cx="936625" cy="9969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99"/>
            </a:solidFill>
            <a:ln w="9525">
              <a:solidFill>
                <a:schemeClr val="tx1"/>
              </a:solidFill>
              <a:miter lim="800000"/>
              <a:headEnd/>
              <a:tailEnd/>
            </a:ln>
          </p:spPr>
          <p:txBody>
            <a:bodyPr vert="eaVert" wrap="none" anchor="ctr">
              <a:prstTxWarp prst="textNoShape">
                <a:avLst/>
              </a:prstTxWarp>
            </a:bodyPr>
            <a:lstStyle/>
            <a:p>
              <a:pPr eaLnBrk="1" hangingPunct="1"/>
              <a:endParaRPr lang="fr-CH" sz="1000">
                <a:latin typeface="Calibri" pitchFamily="-65" charset="0"/>
                <a:ea typeface="Arial" pitchFamily="-65" charset="0"/>
                <a:cs typeface="Arial" pitchFamily="-65" charset="0"/>
              </a:endParaRPr>
            </a:p>
          </p:txBody>
        </p:sp>
        <p:sp>
          <p:nvSpPr>
            <p:cNvPr id="17" name="AutoShape 18"/>
            <p:cNvSpPr>
              <a:spLocks noChangeArrowheads="1"/>
            </p:cNvSpPr>
            <p:nvPr/>
          </p:nvSpPr>
          <p:spPr bwMode="auto">
            <a:xfrm>
              <a:off x="1397000" y="2049463"/>
              <a:ext cx="1530350" cy="936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99"/>
            </a:solidFill>
            <a:ln w="9525">
              <a:solidFill>
                <a:schemeClr val="tx1"/>
              </a:solidFill>
              <a:miter lim="800000"/>
              <a:headEnd/>
              <a:tailEnd/>
            </a:ln>
          </p:spPr>
          <p:txBody>
            <a:bodyPr wrap="none" anchor="ctr">
              <a:prstTxWarp prst="textNoShape">
                <a:avLst/>
              </a:prstTxWarp>
            </a:bodyPr>
            <a:lstStyle/>
            <a:p>
              <a:pPr eaLnBrk="1" hangingPunct="1"/>
              <a:endParaRPr lang="fr-CH" sz="1000">
                <a:latin typeface="Calibri" pitchFamily="-65" charset="0"/>
                <a:ea typeface="Arial" pitchFamily="-65" charset="0"/>
                <a:cs typeface="Arial" pitchFamily="-65" charset="0"/>
              </a:endParaRPr>
            </a:p>
          </p:txBody>
        </p:sp>
        <p:sp>
          <p:nvSpPr>
            <p:cNvPr id="18" name="AutoShape 20"/>
            <p:cNvSpPr>
              <a:spLocks noChangeArrowheads="1"/>
            </p:cNvSpPr>
            <p:nvPr/>
          </p:nvSpPr>
          <p:spPr bwMode="auto">
            <a:xfrm>
              <a:off x="4319588" y="3057525"/>
              <a:ext cx="333375" cy="431799"/>
            </a:xfrm>
            <a:prstGeom prst="upArrow">
              <a:avLst>
                <a:gd name="adj1" fmla="val 50000"/>
                <a:gd name="adj2" fmla="val 29892"/>
              </a:avLst>
            </a:prstGeom>
            <a:solidFill>
              <a:srgbClr val="FFCC99"/>
            </a:solidFill>
            <a:ln w="9525">
              <a:solidFill>
                <a:schemeClr val="tx1"/>
              </a:solidFill>
              <a:miter lim="800000"/>
              <a:headEnd/>
              <a:tailEnd/>
            </a:ln>
          </p:spPr>
          <p:txBody>
            <a:bodyPr wrap="none" anchor="ctr">
              <a:prstTxWarp prst="textNoShape">
                <a:avLst/>
              </a:prstTxWarp>
            </a:bodyPr>
            <a:lstStyle/>
            <a:p>
              <a:pPr eaLnBrk="1" hangingPunct="1"/>
              <a:endParaRPr lang="fr-CH" sz="1000">
                <a:latin typeface="Calibri" pitchFamily="-65" charset="0"/>
                <a:ea typeface="Arial" pitchFamily="-65" charset="0"/>
                <a:cs typeface="Arial" pitchFamily="-65" charset="0"/>
              </a:endParaRPr>
            </a:p>
          </p:txBody>
        </p:sp>
        <p:sp>
          <p:nvSpPr>
            <p:cNvPr id="19" name="AutoShape 21"/>
            <p:cNvSpPr>
              <a:spLocks noChangeArrowheads="1"/>
            </p:cNvSpPr>
            <p:nvPr/>
          </p:nvSpPr>
          <p:spPr bwMode="auto">
            <a:xfrm>
              <a:off x="5451475" y="3705225"/>
              <a:ext cx="731838" cy="358775"/>
            </a:xfrm>
            <a:prstGeom prst="rightArrow">
              <a:avLst>
                <a:gd name="adj1" fmla="val 50000"/>
                <a:gd name="adj2" fmla="val 55245"/>
              </a:avLst>
            </a:prstGeom>
            <a:solidFill>
              <a:srgbClr val="FFCC99"/>
            </a:solidFill>
            <a:ln w="9525">
              <a:solidFill>
                <a:schemeClr val="tx1"/>
              </a:solidFill>
              <a:miter lim="800000"/>
              <a:headEnd/>
              <a:tailEnd/>
            </a:ln>
          </p:spPr>
          <p:txBody>
            <a:bodyPr wrap="none" anchor="ctr">
              <a:prstTxWarp prst="textNoShape">
                <a:avLst/>
              </a:prstTxWarp>
            </a:bodyPr>
            <a:lstStyle/>
            <a:p>
              <a:pPr eaLnBrk="1" hangingPunct="1"/>
              <a:endParaRPr lang="fr-CH" sz="1000">
                <a:latin typeface="Calibri" pitchFamily="-65" charset="0"/>
                <a:ea typeface="Arial" pitchFamily="-65" charset="0"/>
                <a:cs typeface="Arial" pitchFamily="-65" charset="0"/>
              </a:endParaRPr>
            </a:p>
          </p:txBody>
        </p:sp>
        <p:sp>
          <p:nvSpPr>
            <p:cNvPr id="20" name="AutoShape 22"/>
            <p:cNvSpPr>
              <a:spLocks noChangeArrowheads="1"/>
            </p:cNvSpPr>
            <p:nvPr/>
          </p:nvSpPr>
          <p:spPr bwMode="auto">
            <a:xfrm>
              <a:off x="4319588" y="4352925"/>
              <a:ext cx="333375" cy="504825"/>
            </a:xfrm>
            <a:prstGeom prst="downArrow">
              <a:avLst>
                <a:gd name="adj1" fmla="val 50000"/>
                <a:gd name="adj2" fmla="val 34948"/>
              </a:avLst>
            </a:prstGeom>
            <a:solidFill>
              <a:srgbClr val="FFCC99"/>
            </a:solidFill>
            <a:ln w="9525">
              <a:solidFill>
                <a:schemeClr val="tx1"/>
              </a:solidFill>
              <a:miter lim="800000"/>
              <a:headEnd/>
              <a:tailEnd/>
            </a:ln>
          </p:spPr>
          <p:txBody>
            <a:bodyPr wrap="none" anchor="ctr">
              <a:prstTxWarp prst="textNoShape">
                <a:avLst/>
              </a:prstTxWarp>
            </a:bodyPr>
            <a:lstStyle/>
            <a:p>
              <a:pPr eaLnBrk="1" hangingPunct="1"/>
              <a:endParaRPr lang="fr-CH" sz="1000">
                <a:latin typeface="Calibri" pitchFamily="-65" charset="0"/>
                <a:ea typeface="Arial" pitchFamily="-65" charset="0"/>
                <a:cs typeface="Arial" pitchFamily="-65" charset="0"/>
              </a:endParaRPr>
            </a:p>
          </p:txBody>
        </p:sp>
        <p:sp>
          <p:nvSpPr>
            <p:cNvPr id="21" name="AutoShape 23"/>
            <p:cNvSpPr>
              <a:spLocks noChangeArrowheads="1"/>
            </p:cNvSpPr>
            <p:nvPr/>
          </p:nvSpPr>
          <p:spPr bwMode="auto">
            <a:xfrm>
              <a:off x="2925763" y="3705225"/>
              <a:ext cx="596900" cy="360363"/>
            </a:xfrm>
            <a:prstGeom prst="leftArrow">
              <a:avLst>
                <a:gd name="adj1" fmla="val 50000"/>
                <a:gd name="adj2" fmla="val 44860"/>
              </a:avLst>
            </a:prstGeom>
            <a:solidFill>
              <a:srgbClr val="FFCC99"/>
            </a:solidFill>
            <a:ln w="9525">
              <a:solidFill>
                <a:schemeClr val="tx1"/>
              </a:solidFill>
              <a:miter lim="800000"/>
              <a:headEnd/>
              <a:tailEnd/>
            </a:ln>
          </p:spPr>
          <p:txBody>
            <a:bodyPr wrap="none" anchor="ctr">
              <a:prstTxWarp prst="textNoShape">
                <a:avLst/>
              </a:prstTxWarp>
            </a:bodyPr>
            <a:lstStyle/>
            <a:p>
              <a:pPr eaLnBrk="1" hangingPunct="1"/>
              <a:endParaRPr lang="fr-CH" sz="1000">
                <a:latin typeface="Calibri" pitchFamily="-65" charset="0"/>
                <a:ea typeface="Arial" pitchFamily="-65" charset="0"/>
                <a:cs typeface="Arial" pitchFamily="-65" charset="0"/>
              </a:endParaRPr>
            </a:p>
          </p:txBody>
        </p:sp>
      </p:grpSp>
      <p:sp>
        <p:nvSpPr>
          <p:cNvPr id="22" name="Text Box 25"/>
          <p:cNvSpPr txBox="1">
            <a:spLocks noChangeArrowheads="1"/>
          </p:cNvSpPr>
          <p:nvPr/>
        </p:nvSpPr>
        <p:spPr bwMode="auto">
          <a:xfrm>
            <a:off x="457200" y="3733800"/>
            <a:ext cx="5562600" cy="261610"/>
          </a:xfrm>
          <a:prstGeom prst="rect">
            <a:avLst/>
          </a:prstGeom>
          <a:noFill/>
          <a:ln w="9525">
            <a:noFill/>
            <a:miter lim="800000"/>
            <a:headEnd/>
            <a:tailEnd/>
          </a:ln>
        </p:spPr>
        <p:txBody>
          <a:bodyPr>
            <a:prstTxWarp prst="textNoShape">
              <a:avLst/>
            </a:prstTxWarp>
            <a:spAutoFit/>
          </a:bodyPr>
          <a:lstStyle/>
          <a:p>
            <a:pPr eaLnBrk="1" hangingPunct="1"/>
            <a:r>
              <a:rPr lang="fr-CH" sz="1100" i="1">
                <a:solidFill>
                  <a:srgbClr val="0000FF"/>
                </a:solidFill>
                <a:latin typeface="Calibri" pitchFamily="-65" charset="0"/>
                <a:ea typeface="Arial" pitchFamily="-65" charset="0"/>
                <a:cs typeface="Arial" pitchFamily="-65" charset="0"/>
              </a:rPr>
              <a:t>Adapté de Knoepfel/Larrue/Varone (2001) - </a:t>
            </a:r>
            <a:r>
              <a:rPr lang="fr-CH" sz="1100" i="1">
                <a:solidFill>
                  <a:srgbClr val="0000FF"/>
                </a:solidFill>
                <a:ea typeface="Arial" pitchFamily="-65" charset="0"/>
                <a:cs typeface="Arial" pitchFamily="-65" charset="0"/>
              </a:rPr>
              <a:t>D'après aussi K. Horber-Papazian</a:t>
            </a:r>
          </a:p>
        </p:txBody>
      </p:sp>
      <p:pic>
        <p:nvPicPr>
          <p:cNvPr id="23" name="Picture 3"/>
          <p:cNvPicPr>
            <a:picLocks noChangeAspect="1" noChangeArrowheads="1"/>
          </p:cNvPicPr>
          <p:nvPr/>
        </p:nvPicPr>
        <p:blipFill>
          <a:blip r:embed="rId3"/>
          <a:srcRect/>
          <a:stretch>
            <a:fillRect/>
          </a:stretch>
        </p:blipFill>
        <p:spPr bwMode="auto">
          <a:xfrm>
            <a:off x="5214994" y="1600200"/>
            <a:ext cx="3929006" cy="2362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6946" name="Titre 1"/>
          <p:cNvSpPr>
            <a:spLocks noGrp="1"/>
          </p:cNvSpPr>
          <p:nvPr>
            <p:ph type="ctrTitle" idx="4294967295"/>
          </p:nvPr>
        </p:nvSpPr>
        <p:spPr bwMode="auto">
          <a:xfrm>
            <a:off x="762000" y="762000"/>
            <a:ext cx="78486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sz="3200" b="1" dirty="0">
                <a:solidFill>
                  <a:srgbClr val="131260"/>
                </a:solidFill>
                <a:latin typeface="Arial" pitchFamily="-110" charset="0"/>
              </a:rPr>
              <a:t>Conclusions</a:t>
            </a:r>
            <a:r>
              <a:rPr lang="fr-CH" sz="3200" b="1" dirty="0" smtClean="0">
                <a:solidFill>
                  <a:srgbClr val="131260"/>
                </a:solidFill>
                <a:latin typeface="Arial" pitchFamily="-110" charset="0"/>
              </a:rPr>
              <a:t> </a:t>
            </a:r>
            <a:endParaRPr lang="fr-CH" sz="3200" b="1" dirty="0">
              <a:solidFill>
                <a:srgbClr val="131260"/>
              </a:solidFill>
              <a:latin typeface="Arial" pitchFamily="-110" charset="0"/>
            </a:endParaRPr>
          </a:p>
        </p:txBody>
      </p:sp>
      <p:sp>
        <p:nvSpPr>
          <p:cNvPr id="3" name="Sous-titre 2"/>
          <p:cNvSpPr>
            <a:spLocks noGrp="1"/>
          </p:cNvSpPr>
          <p:nvPr>
            <p:ph type="subTitle" idx="4294967295"/>
          </p:nvPr>
        </p:nvSpPr>
        <p:spPr bwMode="auto">
          <a:xfrm>
            <a:off x="457200" y="1524000"/>
            <a:ext cx="8534400" cy="5181600"/>
          </a:xfrm>
          <a:prstGeom prst="rect">
            <a:avLst/>
          </a:prstGeom>
          <a:noFill/>
          <a:ln>
            <a:miter lim="800000"/>
            <a:headEnd/>
            <a:tailEnd/>
          </a:ln>
        </p:spPr>
        <p:txBody>
          <a:bodyPr>
            <a:prstTxWarp prst="textNoShape">
              <a:avLst/>
            </a:prstTxWarp>
          </a:bodyPr>
          <a:lstStyle/>
          <a:p>
            <a:pPr marL="381000" indent="-381000" eaLnBrk="1" hangingPunct="1">
              <a:lnSpc>
                <a:spcPct val="80000"/>
              </a:lnSpc>
              <a:spcBef>
                <a:spcPts val="1500"/>
              </a:spcBef>
              <a:buClr>
                <a:srgbClr val="000000"/>
              </a:buClr>
              <a:buFont typeface="Arial Narrow" pitchFamily="-110" charset="0"/>
              <a:buChar char="•"/>
            </a:pPr>
            <a:r>
              <a:rPr lang="fr-FR" sz="2400" b="1" dirty="0" smtClean="0">
                <a:solidFill>
                  <a:srgbClr val="131260"/>
                </a:solidFill>
                <a:latin typeface="Arial" pitchFamily="-110" charset="0"/>
              </a:rPr>
              <a:t>L’EIS, un </a:t>
            </a:r>
            <a:r>
              <a:rPr lang="fr-FR" sz="2400" b="1" dirty="0" smtClean="0">
                <a:solidFill>
                  <a:srgbClr val="131260"/>
                </a:solidFill>
                <a:latin typeface="Arial" pitchFamily="-110" charset="0"/>
              </a:rPr>
              <a:t>outil d’évaluation de la performance des politiques publiques ?</a:t>
            </a:r>
            <a:r>
              <a:rPr lang="fr-FR" sz="2400" b="1" dirty="0" smtClean="0">
                <a:solidFill>
                  <a:srgbClr val="131260"/>
                </a:solidFill>
                <a:latin typeface="Arial" pitchFamily="-110" charset="0"/>
              </a:rPr>
              <a:t> </a:t>
            </a:r>
          </a:p>
          <a:p>
            <a:pPr marL="381000" indent="-381000" eaLnBrk="1" hangingPunct="1">
              <a:lnSpc>
                <a:spcPct val="80000"/>
              </a:lnSpc>
              <a:spcBef>
                <a:spcPts val="1500"/>
              </a:spcBef>
              <a:buClr>
                <a:srgbClr val="000000"/>
              </a:buClr>
              <a:buFont typeface="Arial Narrow" pitchFamily="-110" charset="0"/>
              <a:buChar char="•"/>
            </a:pPr>
            <a:r>
              <a:rPr lang="fr-FR" sz="2400" b="1" dirty="0" smtClean="0">
                <a:solidFill>
                  <a:srgbClr val="131260"/>
                </a:solidFill>
                <a:latin typeface="Arial" pitchFamily="-110" charset="0"/>
              </a:rPr>
              <a:t>« Pour </a:t>
            </a:r>
            <a:r>
              <a:rPr lang="fr-FR" altLang="ja-JP" sz="2400" b="1" dirty="0" smtClean="0">
                <a:solidFill>
                  <a:srgbClr val="131260"/>
                </a:solidFill>
                <a:latin typeface="Arial" pitchFamily="-110" charset="0"/>
              </a:rPr>
              <a:t>être un levier de changement l’évaluation de la performance </a:t>
            </a:r>
            <a:r>
              <a:rPr lang="fr-FR" altLang="ja-JP" sz="2400" b="1" dirty="0" smtClean="0">
                <a:solidFill>
                  <a:srgbClr val="131260"/>
                </a:solidFill>
                <a:latin typeface="Arial" pitchFamily="-110" charset="0"/>
              </a:rPr>
              <a:t>doit » (A.-P. </a:t>
            </a:r>
            <a:r>
              <a:rPr lang="fr-FR" altLang="ja-JP" sz="2400" b="1" dirty="0" err="1" smtClean="0">
                <a:solidFill>
                  <a:srgbClr val="131260"/>
                </a:solidFill>
                <a:latin typeface="Arial" pitchFamily="-110" charset="0"/>
              </a:rPr>
              <a:t>Contadriopoulos</a:t>
            </a:r>
            <a:r>
              <a:rPr lang="fr-FR" altLang="ja-JP" sz="2400" b="1" dirty="0" smtClean="0">
                <a:solidFill>
                  <a:srgbClr val="131260"/>
                </a:solidFill>
                <a:latin typeface="Arial" pitchFamily="-110" charset="0"/>
              </a:rPr>
              <a:t>) </a:t>
            </a:r>
            <a:r>
              <a:rPr lang="fr-FR" altLang="ja-JP" sz="2400" b="1" dirty="0" smtClean="0">
                <a:solidFill>
                  <a:srgbClr val="131260"/>
                </a:solidFill>
                <a:latin typeface="Arial" pitchFamily="-110" charset="0"/>
              </a:rPr>
              <a:t>: </a:t>
            </a:r>
            <a:endParaRPr lang="fr-FR" altLang="ja-JP" sz="2400" b="1" dirty="0" smtClean="0">
              <a:solidFill>
                <a:srgbClr val="131260"/>
              </a:solidFill>
              <a:latin typeface="Arial" pitchFamily="-110" charset="0"/>
            </a:endParaRPr>
          </a:p>
          <a:p>
            <a:pPr lvl="1" eaLnBrk="1" hangingPunct="1">
              <a:buFont typeface="Wingdings" charset="2"/>
              <a:buChar char="ü"/>
            </a:pPr>
            <a:r>
              <a:rPr lang="fr-FR" altLang="ja-JP" sz="2000" dirty="0" smtClean="0">
                <a:solidFill>
                  <a:srgbClr val="131287"/>
                </a:solidFill>
                <a:ea typeface="ＭＳ Ｐゴシック" pitchFamily="-65" charset="-128"/>
                <a:cs typeface="ＭＳ Ｐゴシック" pitchFamily="-65" charset="-128"/>
              </a:rPr>
              <a:t>Être </a:t>
            </a:r>
            <a:r>
              <a:rPr lang="fr-FR" altLang="ja-JP" sz="2000" dirty="0" smtClean="0">
                <a:solidFill>
                  <a:srgbClr val="131287"/>
                </a:solidFill>
                <a:ea typeface="ＭＳ Ｐゴシック" pitchFamily="-65" charset="-128"/>
                <a:cs typeface="ＭＳ Ｐゴシック" pitchFamily="-65" charset="-128"/>
              </a:rPr>
              <a:t>incluse dans une  véritable stratégie de transformation des organisations et des pratiques.</a:t>
            </a:r>
          </a:p>
          <a:p>
            <a:pPr lvl="1" eaLnBrk="1" hangingPunct="1">
              <a:buFont typeface="Wingdings" charset="2"/>
              <a:buChar char="ü"/>
            </a:pPr>
            <a:r>
              <a:rPr lang="fr-FR" altLang="ja-JP" sz="2000" dirty="0" smtClean="0">
                <a:solidFill>
                  <a:srgbClr val="131287"/>
                </a:solidFill>
                <a:ea typeface="ＭＳ Ｐゴシック" pitchFamily="-65" charset="-128"/>
                <a:cs typeface="ＭＳ Ｐゴシック" pitchFamily="-65" charset="-128"/>
              </a:rPr>
              <a:t>Être accompagnée par des mesures incitatives, des transformations structurelles, l’élaboration d’une vision, la construction de nouvelles normes sociales.</a:t>
            </a:r>
          </a:p>
          <a:p>
            <a:pPr lvl="1" eaLnBrk="1" hangingPunct="1">
              <a:buFont typeface="Wingdings" charset="2"/>
              <a:buChar char="ü"/>
            </a:pPr>
            <a:r>
              <a:rPr lang="fr-FR" altLang="ja-JP" sz="2000" dirty="0" smtClean="0">
                <a:solidFill>
                  <a:srgbClr val="131287"/>
                </a:solidFill>
                <a:ea typeface="ＭＳ Ｐゴシック" pitchFamily="-65" charset="-128"/>
                <a:cs typeface="ＭＳ Ｐゴシック" pitchFamily="-65" charset="-128"/>
              </a:rPr>
              <a:t>Permettre aux différents acteurs de débattre à partir d’une information dont la validité est explicitée, plutôt qu’a guider de façon «rationnelle» le choix des décideurs.</a:t>
            </a:r>
          </a:p>
          <a:p>
            <a:pPr lvl="1" eaLnBrk="1" hangingPunct="1">
              <a:buFont typeface="Wingdings" charset="2"/>
              <a:buChar char="ü"/>
            </a:pPr>
            <a:r>
              <a:rPr lang="fr-FR" altLang="ja-JP" sz="2000" dirty="0" smtClean="0">
                <a:solidFill>
                  <a:srgbClr val="131287"/>
                </a:solidFill>
                <a:ea typeface="ＭＳ Ｐゴシック" pitchFamily="-65" charset="-128"/>
                <a:cs typeface="ＭＳ Ｐゴシック" pitchFamily="-65" charset="-128"/>
              </a:rPr>
              <a:t>Provoquer des processus d’apprentissages individuels et</a:t>
            </a:r>
            <a:r>
              <a:rPr lang="fr-FR" altLang="ja-JP" sz="2000" dirty="0" smtClean="0">
                <a:solidFill>
                  <a:srgbClr val="131287"/>
                </a:solidFill>
                <a:ea typeface="ＭＳ Ｐゴシック" pitchFamily="-65" charset="-128"/>
                <a:cs typeface="ＭＳ Ｐゴシック" pitchFamily="-65" charset="-128"/>
              </a:rPr>
              <a:t> </a:t>
            </a:r>
            <a:br>
              <a:rPr lang="fr-FR" altLang="ja-JP" sz="2000" dirty="0" smtClean="0">
                <a:solidFill>
                  <a:srgbClr val="131287"/>
                </a:solidFill>
                <a:ea typeface="ＭＳ Ｐゴシック" pitchFamily="-65" charset="-128"/>
                <a:cs typeface="ＭＳ Ｐゴシック" pitchFamily="-65" charset="-128"/>
              </a:rPr>
            </a:br>
            <a:r>
              <a:rPr lang="fr-FR" altLang="ja-JP" sz="2000" dirty="0" smtClean="0">
                <a:solidFill>
                  <a:srgbClr val="131287"/>
                </a:solidFill>
                <a:ea typeface="ＭＳ Ｐゴシック" pitchFamily="-65" charset="-128"/>
                <a:cs typeface="ＭＳ Ｐゴシック" pitchFamily="-65" charset="-128"/>
              </a:rPr>
              <a:t>collectifs</a:t>
            </a:r>
            <a:endParaRPr lang="fr-FR" altLang="ja-JP" sz="2000" dirty="0" smtClean="0">
              <a:solidFill>
                <a:srgbClr val="131287"/>
              </a:solidFill>
              <a:ea typeface="ＭＳ Ｐゴシック" pitchFamily="-65" charset="-128"/>
              <a:cs typeface="ＭＳ Ｐゴシック" pitchFamily="-65" charset="-128"/>
            </a:endParaRPr>
          </a:p>
          <a:p>
            <a:pPr lvl="1" eaLnBrk="1" hangingPunct="1">
              <a:buFont typeface="Wingdings" charset="2"/>
              <a:buChar char="ü"/>
            </a:pPr>
            <a:r>
              <a:rPr lang="fr-FR" altLang="ja-JP" sz="2000" dirty="0" smtClean="0">
                <a:solidFill>
                  <a:srgbClr val="131287"/>
                </a:solidFill>
                <a:ea typeface="ＭＳ Ｐゴシック" pitchFamily="-65" charset="-128"/>
                <a:cs typeface="ＭＳ Ｐゴシック" pitchFamily="-65" charset="-128"/>
              </a:rPr>
              <a:t>Être globale et </a:t>
            </a:r>
            <a:r>
              <a:rPr lang="fr-FR" altLang="ja-JP" sz="2000" dirty="0" smtClean="0">
                <a:solidFill>
                  <a:srgbClr val="131287"/>
                </a:solidFill>
                <a:ea typeface="ＭＳ Ｐゴシック" pitchFamily="-65" charset="-128"/>
                <a:cs typeface="ＭＳ Ｐゴシック" pitchFamily="-65" charset="-128"/>
              </a:rPr>
              <a:t>intégrée</a:t>
            </a:r>
            <a:endParaRPr lang="fr-FR" altLang="ja-JP" sz="2000" dirty="0" smtClean="0">
              <a:solidFill>
                <a:srgbClr val="131287"/>
              </a:solidFill>
              <a:ea typeface="ＭＳ Ｐゴシック" pitchFamily="-65" charset="-128"/>
              <a:cs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6946" name="Titre 1"/>
          <p:cNvSpPr>
            <a:spLocks noGrp="1"/>
          </p:cNvSpPr>
          <p:nvPr>
            <p:ph type="ctrTitle" idx="4294967295"/>
          </p:nvPr>
        </p:nvSpPr>
        <p:spPr bwMode="auto">
          <a:xfrm>
            <a:off x="762000" y="762000"/>
            <a:ext cx="78486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sz="3200" b="1" dirty="0">
                <a:solidFill>
                  <a:srgbClr val="131260"/>
                </a:solidFill>
                <a:latin typeface="Arial" pitchFamily="-110" charset="0"/>
              </a:rPr>
              <a:t>Conclusions</a:t>
            </a:r>
            <a:r>
              <a:rPr lang="fr-CH" sz="3200" b="1" dirty="0" smtClean="0">
                <a:solidFill>
                  <a:srgbClr val="131260"/>
                </a:solidFill>
                <a:latin typeface="Arial" pitchFamily="-110" charset="0"/>
              </a:rPr>
              <a:t> - 2</a:t>
            </a:r>
            <a:endParaRPr lang="fr-CH" sz="3200" b="1" dirty="0">
              <a:solidFill>
                <a:srgbClr val="131260"/>
              </a:solidFill>
              <a:latin typeface="Arial" pitchFamily="-110" charset="0"/>
            </a:endParaRPr>
          </a:p>
        </p:txBody>
      </p:sp>
      <p:sp>
        <p:nvSpPr>
          <p:cNvPr id="3" name="Sous-titre 2"/>
          <p:cNvSpPr>
            <a:spLocks noGrp="1"/>
          </p:cNvSpPr>
          <p:nvPr>
            <p:ph type="subTitle" idx="4294967295"/>
          </p:nvPr>
        </p:nvSpPr>
        <p:spPr bwMode="auto">
          <a:xfrm>
            <a:off x="457200" y="1524000"/>
            <a:ext cx="8534400" cy="5181600"/>
          </a:xfrm>
          <a:prstGeom prst="rect">
            <a:avLst/>
          </a:prstGeom>
          <a:noFill/>
          <a:ln>
            <a:miter lim="800000"/>
            <a:headEnd/>
            <a:tailEnd/>
          </a:ln>
        </p:spPr>
        <p:txBody>
          <a:bodyPr>
            <a:prstTxWarp prst="textNoShape">
              <a:avLst/>
            </a:prstTxWarp>
          </a:bodyPr>
          <a:lstStyle/>
          <a:p>
            <a:pPr marL="381000" indent="-381000" eaLnBrk="1" hangingPunct="1">
              <a:lnSpc>
                <a:spcPct val="80000"/>
              </a:lnSpc>
              <a:spcBef>
                <a:spcPts val="1500"/>
              </a:spcBef>
              <a:buClr>
                <a:srgbClr val="000000"/>
              </a:buClr>
              <a:buFont typeface="Arial Narrow" pitchFamily="-110" charset="0"/>
              <a:buChar char="•"/>
            </a:pPr>
            <a:r>
              <a:rPr lang="fr-FR" sz="2400" b="1" dirty="0" smtClean="0">
                <a:solidFill>
                  <a:srgbClr val="131260"/>
                </a:solidFill>
                <a:latin typeface="Arial" pitchFamily="-110" charset="0"/>
              </a:rPr>
              <a:t>L’EISS améliore-t-elle la </a:t>
            </a:r>
            <a:r>
              <a:rPr lang="fr-FR" sz="2400" b="1" dirty="0" smtClean="0">
                <a:solidFill>
                  <a:srgbClr val="131260"/>
                </a:solidFill>
                <a:latin typeface="Arial" pitchFamily="-110" charset="0"/>
              </a:rPr>
              <a:t>performance</a:t>
            </a:r>
            <a:r>
              <a:rPr lang="fr-FR" sz="2400" b="1" dirty="0" smtClean="0">
                <a:solidFill>
                  <a:srgbClr val="131260"/>
                </a:solidFill>
                <a:latin typeface="Arial" pitchFamily="-110" charset="0"/>
              </a:rPr>
              <a:t> du système de santé </a:t>
            </a:r>
            <a:r>
              <a:rPr lang="fr-FR" sz="2400" b="1" dirty="0" smtClean="0">
                <a:solidFill>
                  <a:srgbClr val="131260"/>
                </a:solidFill>
                <a:latin typeface="Arial" pitchFamily="-110" charset="0"/>
              </a:rPr>
              <a:t>?</a:t>
            </a:r>
            <a:r>
              <a:rPr lang="fr-FR" sz="2400" b="1" dirty="0" smtClean="0">
                <a:solidFill>
                  <a:srgbClr val="131260"/>
                </a:solidFill>
                <a:latin typeface="Arial" pitchFamily="-110" charset="0"/>
              </a:rPr>
              <a:t> </a:t>
            </a:r>
          </a:p>
          <a:p>
            <a:pPr marL="381000" indent="-381000" eaLnBrk="1" hangingPunct="1">
              <a:lnSpc>
                <a:spcPct val="80000"/>
              </a:lnSpc>
              <a:spcBef>
                <a:spcPts val="1500"/>
              </a:spcBef>
              <a:buClr>
                <a:srgbClr val="000000"/>
              </a:buClr>
              <a:buFont typeface="Arial Narrow" pitchFamily="-110" charset="0"/>
              <a:buChar char="•"/>
            </a:pPr>
            <a:r>
              <a:rPr lang="fr-FR" sz="2400" b="1" dirty="0" smtClean="0">
                <a:solidFill>
                  <a:srgbClr val="131260"/>
                </a:solidFill>
                <a:latin typeface="Arial" pitchFamily="-110" charset="0"/>
              </a:rPr>
              <a:t>Si l’on examine les exemples connus d’EISS selon l’approche paradoxale de la performance</a:t>
            </a:r>
            <a:r>
              <a:rPr lang="fr-FR" altLang="ja-JP" sz="2400" b="1" dirty="0" smtClean="0">
                <a:solidFill>
                  <a:srgbClr val="131260"/>
                </a:solidFill>
                <a:latin typeface="Arial" pitchFamily="-110" charset="0"/>
              </a:rPr>
              <a:t> (A.-P. </a:t>
            </a:r>
            <a:r>
              <a:rPr lang="fr-FR" altLang="ja-JP" sz="2400" b="1" dirty="0" err="1" smtClean="0">
                <a:solidFill>
                  <a:srgbClr val="131260"/>
                </a:solidFill>
                <a:latin typeface="Arial" pitchFamily="-110" charset="0"/>
              </a:rPr>
              <a:t>Contadriopoulos</a:t>
            </a:r>
            <a:r>
              <a:rPr lang="fr-FR" altLang="ja-JP" sz="2400" b="1" dirty="0" smtClean="0">
                <a:solidFill>
                  <a:srgbClr val="131260"/>
                </a:solidFill>
                <a:latin typeface="Arial" pitchFamily="-110" charset="0"/>
              </a:rPr>
              <a:t>) </a:t>
            </a:r>
            <a:r>
              <a:rPr lang="fr-FR" altLang="ja-JP" sz="2400" b="1" dirty="0" smtClean="0">
                <a:solidFill>
                  <a:srgbClr val="131260"/>
                </a:solidFill>
                <a:latin typeface="Arial" pitchFamily="-110" charset="0"/>
              </a:rPr>
              <a:t>: </a:t>
            </a:r>
            <a:endParaRPr lang="fr-FR" altLang="ja-JP" sz="2400" b="1" dirty="0" smtClean="0">
              <a:solidFill>
                <a:srgbClr val="131260"/>
              </a:solidFill>
              <a:latin typeface="Arial" pitchFamily="-110" charset="0"/>
            </a:endParaRPr>
          </a:p>
          <a:p>
            <a:pPr lvl="1" eaLnBrk="1" hangingPunct="1">
              <a:buFont typeface="Wingdings" charset="2"/>
              <a:buChar char="ü"/>
            </a:pPr>
            <a:r>
              <a:rPr lang="fr-FR" altLang="ja-JP" sz="2400" b="1" dirty="0" smtClean="0">
                <a:solidFill>
                  <a:srgbClr val="131260"/>
                </a:solidFill>
                <a:latin typeface="Arial" pitchFamily="-110" charset="0"/>
                <a:ea typeface="+mn-ea"/>
              </a:rPr>
              <a:t>Adaptabilité</a:t>
            </a:r>
          </a:p>
          <a:p>
            <a:pPr lvl="1" eaLnBrk="1" hangingPunct="1">
              <a:buFont typeface="Wingdings" charset="2"/>
              <a:buChar char="ü"/>
            </a:pPr>
            <a:r>
              <a:rPr lang="fr-FR" altLang="ja-JP" sz="2400" b="1" dirty="0" smtClean="0">
                <a:solidFill>
                  <a:srgbClr val="131260"/>
                </a:solidFill>
                <a:latin typeface="Arial" pitchFamily="-110" charset="0"/>
                <a:ea typeface="+mn-ea"/>
              </a:rPr>
              <a:t>Atteinte des buts</a:t>
            </a:r>
          </a:p>
          <a:p>
            <a:pPr lvl="1" eaLnBrk="1" hangingPunct="1">
              <a:buFont typeface="Wingdings" charset="2"/>
              <a:buChar char="ü"/>
            </a:pPr>
            <a:r>
              <a:rPr lang="fr-FR" altLang="ja-JP" sz="2400" b="1" dirty="0" smtClean="0">
                <a:solidFill>
                  <a:srgbClr val="131260"/>
                </a:solidFill>
                <a:latin typeface="Arial" pitchFamily="-110" charset="0"/>
                <a:ea typeface="+mn-ea"/>
              </a:rPr>
              <a:t>Production </a:t>
            </a:r>
          </a:p>
          <a:p>
            <a:pPr lvl="1" eaLnBrk="1" hangingPunct="1">
              <a:buFont typeface="Wingdings" charset="2"/>
              <a:buChar char="ü"/>
            </a:pPr>
            <a:r>
              <a:rPr lang="fr-FR" altLang="ja-JP" sz="2400" b="1" dirty="0" smtClean="0">
                <a:solidFill>
                  <a:srgbClr val="131260"/>
                </a:solidFill>
                <a:latin typeface="Arial" pitchFamily="-110" charset="0"/>
                <a:ea typeface="+mn-ea"/>
              </a:rPr>
              <a:t>Maintien des valeurs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6946" name="Titre 1"/>
          <p:cNvSpPr>
            <a:spLocks noGrp="1"/>
          </p:cNvSpPr>
          <p:nvPr>
            <p:ph type="ctrTitle" idx="4294967295"/>
          </p:nvPr>
        </p:nvSpPr>
        <p:spPr bwMode="auto">
          <a:xfrm>
            <a:off x="762000" y="762000"/>
            <a:ext cx="78486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sz="3200" b="1" dirty="0">
                <a:solidFill>
                  <a:srgbClr val="131260"/>
                </a:solidFill>
                <a:latin typeface="Arial" pitchFamily="-110" charset="0"/>
              </a:rPr>
              <a:t>Conclusions</a:t>
            </a:r>
            <a:r>
              <a:rPr lang="fr-CH" sz="3200" b="1" dirty="0" smtClean="0">
                <a:solidFill>
                  <a:srgbClr val="131260"/>
                </a:solidFill>
                <a:latin typeface="Arial" pitchFamily="-110" charset="0"/>
              </a:rPr>
              <a:t> - 3</a:t>
            </a:r>
            <a:endParaRPr lang="fr-CH" sz="3200" b="1" dirty="0">
              <a:solidFill>
                <a:srgbClr val="131260"/>
              </a:solidFill>
              <a:latin typeface="Arial" pitchFamily="-110" charset="0"/>
            </a:endParaRPr>
          </a:p>
        </p:txBody>
      </p:sp>
      <p:sp>
        <p:nvSpPr>
          <p:cNvPr id="3" name="Sous-titre 2"/>
          <p:cNvSpPr>
            <a:spLocks noGrp="1"/>
          </p:cNvSpPr>
          <p:nvPr>
            <p:ph type="subTitle" idx="4294967295"/>
          </p:nvPr>
        </p:nvSpPr>
        <p:spPr bwMode="auto">
          <a:xfrm>
            <a:off x="381000" y="1447800"/>
            <a:ext cx="8763000" cy="5257800"/>
          </a:xfrm>
          <a:prstGeom prst="rect">
            <a:avLst/>
          </a:prstGeom>
          <a:noFill/>
          <a:ln>
            <a:miter lim="800000"/>
            <a:headEnd/>
            <a:tailEnd/>
          </a:ln>
        </p:spPr>
        <p:txBody>
          <a:bodyPr>
            <a:prstTxWarp prst="textNoShape">
              <a:avLst/>
            </a:prstTxWarp>
          </a:bodyPr>
          <a:lstStyle/>
          <a:p>
            <a:pPr marL="381000" indent="-381000" eaLnBrk="1" hangingPunct="1">
              <a:lnSpc>
                <a:spcPct val="80000"/>
              </a:lnSpc>
              <a:spcBef>
                <a:spcPts val="1500"/>
              </a:spcBef>
              <a:buClr>
                <a:srgbClr val="000000"/>
              </a:buClr>
              <a:buFont typeface="Arial Narrow" pitchFamily="-110" charset="0"/>
              <a:buChar char="•"/>
            </a:pPr>
            <a:r>
              <a:rPr lang="fr-FR" sz="2400" b="1" dirty="0" smtClean="0">
                <a:solidFill>
                  <a:srgbClr val="131260"/>
                </a:solidFill>
                <a:latin typeface="Arial" pitchFamily="-110" charset="0"/>
              </a:rPr>
              <a:t>Finalement, l’EIS/EISS sont-elles des outils </a:t>
            </a:r>
            <a:r>
              <a:rPr lang="fr-FR" sz="2400" b="1" dirty="0" smtClean="0">
                <a:solidFill>
                  <a:srgbClr val="131260"/>
                </a:solidFill>
                <a:latin typeface="Arial" pitchFamily="-110" charset="0"/>
              </a:rPr>
              <a:t>d’évaluation de la performance des politiques publiques ?</a:t>
            </a:r>
            <a:r>
              <a:rPr lang="fr-FR" sz="2400" b="1" dirty="0" smtClean="0">
                <a:solidFill>
                  <a:srgbClr val="131260"/>
                </a:solidFill>
                <a:latin typeface="Arial" pitchFamily="-110" charset="0"/>
              </a:rPr>
              <a:t> </a:t>
            </a:r>
            <a:r>
              <a:rPr lang="fr-FR" altLang="ja-JP" sz="2400" b="1" dirty="0" smtClean="0">
                <a:solidFill>
                  <a:srgbClr val="131260"/>
                </a:solidFill>
                <a:latin typeface="Arial" pitchFamily="-110" charset="0"/>
              </a:rPr>
              <a:t> </a:t>
            </a:r>
          </a:p>
          <a:p>
            <a:pPr lvl="1" eaLnBrk="1" hangingPunct="1">
              <a:spcBef>
                <a:spcPts val="1000"/>
              </a:spcBef>
              <a:buFont typeface="Wingdings" charset="2"/>
              <a:buChar char="Ø"/>
            </a:pPr>
            <a:r>
              <a:rPr lang="fr-FR" altLang="ja-JP" sz="2400" b="1" dirty="0" smtClean="0">
                <a:solidFill>
                  <a:srgbClr val="131260"/>
                </a:solidFill>
                <a:latin typeface="Arial" pitchFamily="-110" charset="0"/>
                <a:ea typeface="+mn-ea"/>
              </a:rPr>
              <a:t>Politiques publiques sectorielles </a:t>
            </a:r>
            <a:r>
              <a:rPr lang="fr-FR" altLang="ja-JP" sz="2000" b="1" dirty="0" smtClean="0">
                <a:solidFill>
                  <a:srgbClr val="131260"/>
                </a:solidFill>
                <a:latin typeface="Arial" pitchFamily="-110" charset="0"/>
                <a:ea typeface="+mn-ea"/>
              </a:rPr>
              <a:t>(non sanitaires) </a:t>
            </a:r>
            <a:r>
              <a:rPr lang="fr-FR" altLang="ja-JP" sz="2400" b="1" dirty="0" err="1" smtClean="0">
                <a:solidFill>
                  <a:srgbClr val="131260"/>
                </a:solidFill>
                <a:latin typeface="Arial" pitchFamily="-110" charset="0"/>
                <a:ea typeface="+mn-ea"/>
                <a:sym typeface="Wingdings"/>
              </a:rPr>
              <a:t></a:t>
            </a:r>
            <a:r>
              <a:rPr lang="fr-FR" altLang="ja-JP" sz="2400" b="1" dirty="0" smtClean="0">
                <a:solidFill>
                  <a:srgbClr val="131260"/>
                </a:solidFill>
                <a:latin typeface="Arial" pitchFamily="-110" charset="0"/>
                <a:ea typeface="+mn-ea"/>
                <a:sym typeface="Wingdings"/>
              </a:rPr>
              <a:t>  </a:t>
            </a:r>
            <a:r>
              <a:rPr lang="fr-FR" altLang="ja-JP" sz="2400" b="1" dirty="0" smtClean="0">
                <a:solidFill>
                  <a:srgbClr val="0000FF"/>
                </a:solidFill>
                <a:latin typeface="Arial" pitchFamily="-110" charset="0"/>
                <a:ea typeface="+mn-ea"/>
                <a:sym typeface="Wingdings"/>
              </a:rPr>
              <a:t>peut-</a:t>
            </a:r>
            <a:r>
              <a:rPr lang="fr-FR" altLang="ja-JP" sz="2400" b="1" dirty="0" smtClean="0">
                <a:solidFill>
                  <a:srgbClr val="0000FF"/>
                </a:solidFill>
                <a:latin typeface="Arial" pitchFamily="-110" charset="0"/>
                <a:ea typeface="+mn-ea"/>
                <a:sym typeface="Wingdings"/>
              </a:rPr>
              <a:t>être </a:t>
            </a:r>
            <a:r>
              <a:rPr lang="fr-FR" altLang="ja-JP" sz="2000" b="1" dirty="0" smtClean="0">
                <a:solidFill>
                  <a:srgbClr val="131260"/>
                </a:solidFill>
                <a:latin typeface="Arial" pitchFamily="-110" charset="0"/>
                <a:ea typeface="+mn-ea"/>
                <a:sym typeface="Wingdings"/>
              </a:rPr>
              <a:t>(cela dépend des buts spécifiques propres à la politique en question)</a:t>
            </a:r>
            <a:endParaRPr lang="fr-FR" altLang="ja-JP" sz="2400" b="1" dirty="0" smtClean="0">
              <a:solidFill>
                <a:srgbClr val="131260"/>
              </a:solidFill>
              <a:latin typeface="Arial" pitchFamily="-110" charset="0"/>
              <a:ea typeface="+mn-ea"/>
            </a:endParaRPr>
          </a:p>
          <a:p>
            <a:pPr lvl="1" eaLnBrk="1" hangingPunct="1">
              <a:spcBef>
                <a:spcPts val="1000"/>
              </a:spcBef>
              <a:buFont typeface="Wingdings" charset="2"/>
              <a:buChar char="Ø"/>
            </a:pPr>
            <a:r>
              <a:rPr lang="fr-FR" altLang="ja-JP" sz="2400" b="1" dirty="0" smtClean="0">
                <a:solidFill>
                  <a:srgbClr val="131260"/>
                </a:solidFill>
                <a:latin typeface="Arial" pitchFamily="-110" charset="0"/>
                <a:ea typeface="+mn-ea"/>
              </a:rPr>
              <a:t>Amélioration du système de santé : </a:t>
            </a:r>
            <a:r>
              <a:rPr lang="fr-FR" altLang="ja-JP" sz="2400" b="1" dirty="0" smtClean="0">
                <a:solidFill>
                  <a:srgbClr val="0000FF"/>
                </a:solidFill>
                <a:latin typeface="Arial" pitchFamily="-110" charset="0"/>
                <a:ea typeface="+mn-ea"/>
              </a:rPr>
              <a:t>assurément </a:t>
            </a:r>
            <a:r>
              <a:rPr lang="fr-FR" altLang="ja-JP" sz="2400" b="1" dirty="0" smtClean="0">
                <a:solidFill>
                  <a:srgbClr val="131260"/>
                </a:solidFill>
                <a:latin typeface="Arial" pitchFamily="-110" charset="0"/>
                <a:ea typeface="+mn-ea"/>
              </a:rPr>
              <a:t>(co</a:t>
            </a:r>
            <a:r>
              <a:rPr lang="fr-FR" altLang="ja-JP" sz="2400" b="1" dirty="0" smtClean="0">
                <a:solidFill>
                  <a:srgbClr val="131260"/>
                </a:solidFill>
                <a:latin typeface="Arial" pitchFamily="-110" charset="0"/>
                <a:ea typeface="+mn-ea"/>
              </a:rPr>
              <a:t>ûts sanitaires économisés + autres avantages non monétarisés / </a:t>
            </a:r>
            <a:r>
              <a:rPr lang="fr-FR" altLang="ja-JP" sz="2400" b="1" dirty="0" err="1" smtClean="0">
                <a:solidFill>
                  <a:srgbClr val="131260"/>
                </a:solidFill>
                <a:latin typeface="Arial" pitchFamily="-110" charset="0"/>
                <a:ea typeface="+mn-ea"/>
              </a:rPr>
              <a:t>monétarisables</a:t>
            </a:r>
            <a:r>
              <a:rPr lang="fr-FR" altLang="ja-JP" sz="2400" b="1" dirty="0" smtClean="0">
                <a:solidFill>
                  <a:srgbClr val="131260"/>
                </a:solidFill>
                <a:latin typeface="Arial" pitchFamily="-110" charset="0"/>
                <a:ea typeface="+mn-ea"/>
              </a:rPr>
              <a:t>)</a:t>
            </a:r>
            <a:endParaRPr lang="fr-FR" altLang="ja-JP" sz="2400" b="1" dirty="0" smtClean="0">
              <a:solidFill>
                <a:srgbClr val="131260"/>
              </a:solidFill>
              <a:latin typeface="Arial" pitchFamily="-110" charset="0"/>
              <a:ea typeface="+mn-ea"/>
            </a:endParaRPr>
          </a:p>
          <a:p>
            <a:pPr lvl="1" eaLnBrk="1" hangingPunct="1">
              <a:spcBef>
                <a:spcPts val="1000"/>
              </a:spcBef>
              <a:buFont typeface="Wingdings" charset="2"/>
              <a:buChar char="Ø"/>
            </a:pPr>
            <a:r>
              <a:rPr lang="fr-FR" altLang="ja-JP" sz="2400" b="1" dirty="0" smtClean="0">
                <a:solidFill>
                  <a:srgbClr val="131260"/>
                </a:solidFill>
                <a:latin typeface="Arial" pitchFamily="-110" charset="0"/>
                <a:ea typeface="+mn-ea"/>
              </a:rPr>
              <a:t>Politiques publiques du point de vue de l’ensemble de la société (comme co</a:t>
            </a:r>
            <a:r>
              <a:rPr lang="fr-FR" altLang="ja-JP" sz="2400" b="1" dirty="0" smtClean="0">
                <a:solidFill>
                  <a:srgbClr val="131260"/>
                </a:solidFill>
                <a:latin typeface="Arial" pitchFamily="-110" charset="0"/>
                <a:ea typeface="+mn-ea"/>
              </a:rPr>
              <a:t>ûts sociaux totaux dans CBA) </a:t>
            </a:r>
            <a:r>
              <a:rPr lang="fr-FR" altLang="ja-JP" sz="2400" b="1" dirty="0" err="1" smtClean="0">
                <a:solidFill>
                  <a:srgbClr val="131260"/>
                </a:solidFill>
                <a:latin typeface="Arial" pitchFamily="-110" charset="0"/>
                <a:ea typeface="+mn-ea"/>
                <a:sym typeface="Wingdings"/>
              </a:rPr>
              <a:t></a:t>
            </a:r>
            <a:r>
              <a:rPr lang="fr-FR" altLang="ja-JP" sz="2400" b="1" dirty="0" smtClean="0">
                <a:solidFill>
                  <a:srgbClr val="131260"/>
                </a:solidFill>
                <a:latin typeface="Arial" pitchFamily="-110" charset="0"/>
                <a:ea typeface="+mn-ea"/>
                <a:sym typeface="Wingdings"/>
              </a:rPr>
              <a:t> </a:t>
            </a:r>
            <a:r>
              <a:rPr lang="fr-FR" altLang="ja-JP" sz="2400" b="1" dirty="0" smtClean="0">
                <a:solidFill>
                  <a:srgbClr val="0000FF"/>
                </a:solidFill>
                <a:latin typeface="Arial" pitchFamily="-110" charset="0"/>
                <a:ea typeface="+mn-ea"/>
                <a:sym typeface="Wingdings"/>
              </a:rPr>
              <a:t>certainement</a:t>
            </a:r>
            <a:r>
              <a:rPr lang="fr-FR" altLang="ja-JP" sz="2400" b="1" dirty="0" smtClean="0">
                <a:solidFill>
                  <a:srgbClr val="131260"/>
                </a:solidFill>
                <a:latin typeface="Arial" pitchFamily="-110" charset="0"/>
                <a:ea typeface="+mn-ea"/>
                <a:sym typeface="Wingdings"/>
              </a:rPr>
              <a:t>, si l’on veut aller vers un développement durable </a:t>
            </a:r>
            <a:br>
              <a:rPr lang="fr-FR" altLang="ja-JP" sz="2400" b="1" dirty="0" smtClean="0">
                <a:solidFill>
                  <a:srgbClr val="131260"/>
                </a:solidFill>
                <a:latin typeface="Arial" pitchFamily="-110" charset="0"/>
                <a:ea typeface="+mn-ea"/>
                <a:sym typeface="Wingdings"/>
              </a:rPr>
            </a:br>
            <a:r>
              <a:rPr lang="fr-FR" altLang="ja-JP" sz="2400" b="1" dirty="0" smtClean="0">
                <a:solidFill>
                  <a:srgbClr val="131260"/>
                </a:solidFill>
                <a:latin typeface="Arial" pitchFamily="-110" charset="0"/>
                <a:ea typeface="+mn-ea"/>
                <a:sym typeface="Wingdings"/>
              </a:rPr>
              <a:t>( </a:t>
            </a:r>
            <a:r>
              <a:rPr lang="fr-FR" altLang="ja-JP" sz="2400" b="1" dirty="0" err="1" smtClean="0">
                <a:solidFill>
                  <a:srgbClr val="131260"/>
                </a:solidFill>
                <a:latin typeface="Arial" pitchFamily="-110" charset="0"/>
                <a:ea typeface="+mn-ea"/>
                <a:sym typeface="Wingdings"/>
              </a:rPr>
              <a:t></a:t>
            </a:r>
            <a:r>
              <a:rPr lang="fr-FR" altLang="ja-JP" sz="2400" b="1" dirty="0" smtClean="0">
                <a:solidFill>
                  <a:srgbClr val="131260"/>
                </a:solidFill>
                <a:latin typeface="Arial" pitchFamily="-110" charset="0"/>
                <a:ea typeface="+mn-ea"/>
                <a:sym typeface="Wingdings"/>
              </a:rPr>
              <a:t> choix politique)</a:t>
            </a:r>
            <a:r>
              <a:rPr lang="fr-FR" altLang="ja-JP" sz="2400" b="1" dirty="0" smtClean="0">
                <a:solidFill>
                  <a:srgbClr val="131260"/>
                </a:solidFill>
                <a:latin typeface="Arial" pitchFamily="-110" charset="0"/>
                <a:ea typeface="+mn-ea"/>
              </a:rPr>
              <a:t> </a:t>
            </a:r>
            <a:endParaRPr lang="fr-FR" altLang="ja-JP" sz="2400" b="1" dirty="0" smtClean="0">
              <a:solidFill>
                <a:srgbClr val="131260"/>
              </a:solidFill>
              <a:latin typeface="Arial" pitchFamily="-110"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9234" name="Titre 1"/>
          <p:cNvSpPr>
            <a:spLocks noGrp="1"/>
          </p:cNvSpPr>
          <p:nvPr>
            <p:ph type="ctrTitle" idx="4294967295"/>
          </p:nvPr>
        </p:nvSpPr>
        <p:spPr bwMode="auto">
          <a:xfrm>
            <a:off x="762000" y="685800"/>
            <a:ext cx="8382000" cy="609600"/>
          </a:xfrm>
          <a:prstGeom prst="rect">
            <a:avLst/>
          </a:prstGeom>
          <a:ln>
            <a:miter lim="800000"/>
            <a:headEnd/>
            <a:tailEnd/>
          </a:ln>
        </p:spPr>
        <p:txBody>
          <a:bodyPr anchor="ctr">
            <a:prstTxWarp prst="textNoShape">
              <a:avLst/>
            </a:prstTxWarp>
          </a:bodyPr>
          <a:lstStyle/>
          <a:p>
            <a:pPr algn="l" eaLnBrk="1" hangingPunct="1">
              <a:defRPr/>
            </a:pPr>
            <a:r>
              <a:rPr lang="fr-CH" sz="3200" b="1" dirty="0" smtClean="0">
                <a:solidFill>
                  <a:srgbClr val="131260"/>
                </a:solidFill>
                <a:latin typeface="Arial Bold"/>
                <a:ea typeface="Arial" pitchFamily="-110" charset="0"/>
                <a:cs typeface="Arial Bold"/>
              </a:rPr>
              <a:t>Perspectives : la </a:t>
            </a:r>
            <a:r>
              <a:rPr lang="fr-CH" sz="3200" b="1" dirty="0" smtClean="0">
                <a:solidFill>
                  <a:srgbClr val="131260"/>
                </a:solidFill>
                <a:latin typeface="Arial Bold"/>
                <a:ea typeface="Arial" pitchFamily="-110" charset="0"/>
                <a:cs typeface="Arial Bold"/>
              </a:rPr>
              <a:t>santé dans toutes les</a:t>
            </a:r>
            <a:r>
              <a:rPr lang="fr-CH" sz="3200" b="1" dirty="0" smtClean="0">
                <a:solidFill>
                  <a:srgbClr val="131260"/>
                </a:solidFill>
                <a:latin typeface="Arial Bold"/>
                <a:ea typeface="Arial" pitchFamily="-110" charset="0"/>
                <a:cs typeface="Arial Bold"/>
              </a:rPr>
              <a:t> PP</a:t>
            </a:r>
            <a:endParaRPr lang="fr-CH" sz="3200" b="1" dirty="0" smtClean="0">
              <a:solidFill>
                <a:srgbClr val="131260"/>
              </a:solidFill>
              <a:latin typeface="Arial Bold"/>
              <a:cs typeface="Arial Bold"/>
            </a:endParaRPr>
          </a:p>
        </p:txBody>
      </p:sp>
      <p:sp>
        <p:nvSpPr>
          <p:cNvPr id="3" name="Sous-titre 2"/>
          <p:cNvSpPr>
            <a:spLocks noGrp="1"/>
          </p:cNvSpPr>
          <p:nvPr>
            <p:ph type="subTitle" idx="4294967295"/>
          </p:nvPr>
        </p:nvSpPr>
        <p:spPr bwMode="auto">
          <a:xfrm>
            <a:off x="381000" y="1295400"/>
            <a:ext cx="8610600" cy="5562600"/>
          </a:xfrm>
          <a:prstGeom prst="rect">
            <a:avLst/>
          </a:prstGeom>
          <a:noFill/>
          <a:ln>
            <a:miter lim="800000"/>
            <a:headEnd/>
            <a:tailEnd/>
          </a:ln>
        </p:spPr>
        <p:txBody>
          <a:bodyPr>
            <a:prstTxWarp prst="textNoShape">
              <a:avLst/>
            </a:prstTxWarp>
          </a:bodyPr>
          <a:lstStyle/>
          <a:p>
            <a:pPr marL="381000" eaLnBrk="1" hangingPunct="1">
              <a:buFont typeface="Times" pitchFamily="-112" charset="0"/>
              <a:buChar char="•"/>
            </a:pPr>
            <a:r>
              <a:rPr lang="fr-CH" sz="2000" b="1" dirty="0" smtClean="0">
                <a:solidFill>
                  <a:srgbClr val="000080"/>
                </a:solidFill>
                <a:ea typeface="Arial" pitchFamily="-112" charset="0"/>
                <a:cs typeface="Arial" pitchFamily="-112" charset="0"/>
              </a:rPr>
              <a:t>Concept qui a émergé durant la présidence finlandaise de l’Union européenne qui en avait fait sa priorité (2006</a:t>
            </a:r>
            <a:r>
              <a:rPr lang="fr-CH" sz="2000" b="1" dirty="0" smtClean="0">
                <a:solidFill>
                  <a:srgbClr val="000080"/>
                </a:solidFill>
                <a:ea typeface="Arial" pitchFamily="-112" charset="0"/>
                <a:cs typeface="Arial" pitchFamily="-112" charset="0"/>
              </a:rPr>
              <a:t>)</a:t>
            </a:r>
            <a:endParaRPr lang="fr-CH" sz="2000" b="1" dirty="0" smtClean="0">
              <a:solidFill>
                <a:srgbClr val="000080"/>
              </a:solidFill>
            </a:endParaRPr>
          </a:p>
          <a:p>
            <a:pPr marL="381000" eaLnBrk="1" hangingPunct="1">
              <a:spcBef>
                <a:spcPts val="1200"/>
              </a:spcBef>
              <a:buFont typeface="Times" pitchFamily="-112" charset="0"/>
              <a:buChar char="•"/>
            </a:pPr>
            <a:r>
              <a:rPr lang="fr-CH" sz="2000" b="1" dirty="0" smtClean="0">
                <a:solidFill>
                  <a:srgbClr val="000080"/>
                </a:solidFill>
              </a:rPr>
              <a:t>Global </a:t>
            </a:r>
            <a:r>
              <a:rPr lang="fr-CH" sz="2000" b="1" dirty="0" smtClean="0">
                <a:solidFill>
                  <a:srgbClr val="000080"/>
                </a:solidFill>
              </a:rPr>
              <a:t>Meeting on Health in All Policies (HiAP), 13-15.04.2010</a:t>
            </a:r>
            <a:r>
              <a:rPr lang="fr-CH" sz="2000" b="1" dirty="0" smtClean="0">
                <a:solidFill>
                  <a:srgbClr val="000080"/>
                </a:solidFill>
              </a:rPr>
              <a:t>  </a:t>
            </a:r>
            <a:r>
              <a:rPr lang="fr-FR" sz="2000" b="1" dirty="0" err="1" smtClean="0">
                <a:solidFill>
                  <a:srgbClr val="000080"/>
                </a:solidFill>
                <a:sym typeface="Wingdings"/>
              </a:rPr>
              <a:t></a:t>
            </a:r>
            <a:r>
              <a:rPr lang="fr-FR" sz="2000" b="1" dirty="0" smtClean="0">
                <a:solidFill>
                  <a:srgbClr val="000080"/>
                </a:solidFill>
                <a:sym typeface="Wingdings"/>
              </a:rPr>
              <a:t> </a:t>
            </a:r>
            <a:r>
              <a:rPr lang="fr-CH" sz="2000" b="1" dirty="0" smtClean="0">
                <a:solidFill>
                  <a:srgbClr val="000080"/>
                </a:solidFill>
              </a:rPr>
              <a:t>Déclaration </a:t>
            </a:r>
            <a:r>
              <a:rPr lang="fr-CH" sz="2000" b="1" dirty="0" smtClean="0">
                <a:solidFill>
                  <a:srgbClr val="000080"/>
                </a:solidFill>
              </a:rPr>
              <a:t>d’Adelaïde (</a:t>
            </a:r>
            <a:r>
              <a:rPr lang="en-GB" sz="2000" b="1" i="1" dirty="0" smtClean="0">
                <a:solidFill>
                  <a:srgbClr val="000080"/>
                </a:solidFill>
              </a:rPr>
              <a:t>Adelaide Statement on </a:t>
            </a:r>
            <a:r>
              <a:rPr lang="en-GB" sz="2000" b="1" i="1" dirty="0" err="1" smtClean="0">
                <a:solidFill>
                  <a:srgbClr val="000080"/>
                </a:solidFill>
              </a:rPr>
              <a:t>HiAP</a:t>
            </a:r>
            <a:r>
              <a:rPr lang="en-GB" sz="2000" b="1" i="1" dirty="0" smtClean="0">
                <a:solidFill>
                  <a:srgbClr val="000080"/>
                </a:solidFill>
              </a:rPr>
              <a:t> </a:t>
            </a:r>
            <a:r>
              <a:rPr lang="fr-CH" sz="2000" b="1" dirty="0" smtClean="0">
                <a:solidFill>
                  <a:srgbClr val="000080"/>
                </a:solidFill>
              </a:rPr>
              <a:t>) </a:t>
            </a:r>
            <a:r>
              <a:rPr lang="en-GB" sz="2000" b="1" dirty="0" smtClean="0">
                <a:solidFill>
                  <a:srgbClr val="000080"/>
                </a:solidFill>
              </a:rPr>
              <a:t/>
            </a:r>
            <a:br>
              <a:rPr lang="en-GB" sz="2000" b="1" dirty="0" smtClean="0">
                <a:solidFill>
                  <a:srgbClr val="000080"/>
                </a:solidFill>
              </a:rPr>
            </a:br>
            <a:r>
              <a:rPr lang="en-GB" sz="1600" b="1" u="sng" dirty="0" smtClean="0">
                <a:solidFill>
                  <a:srgbClr val="0000FF"/>
                </a:solidFill>
              </a:rPr>
              <a:t>(</a:t>
            </a:r>
            <a:r>
              <a:rPr lang="en-GB" sz="1600" b="1" u="sng" dirty="0" smtClean="0">
                <a:solidFill>
                  <a:srgbClr val="FF0000"/>
                </a:solidFill>
                <a:hlinkClick r:id="rId3"/>
              </a:rPr>
              <a:t>http://www.who.int/social_determinants/en/</a:t>
            </a:r>
            <a:r>
              <a:rPr lang="en-GB" sz="1600" b="1" u="sng" dirty="0" smtClean="0">
                <a:solidFill>
                  <a:srgbClr val="0000FF"/>
                </a:solidFill>
              </a:rPr>
              <a:t>)</a:t>
            </a:r>
          </a:p>
          <a:p>
            <a:pPr marL="381000" eaLnBrk="1" hangingPunct="1">
              <a:spcBef>
                <a:spcPts val="1200"/>
              </a:spcBef>
            </a:pPr>
            <a:r>
              <a:rPr lang="fr-FR" sz="2000" b="1" dirty="0" smtClean="0">
                <a:solidFill>
                  <a:srgbClr val="000080"/>
                </a:solidFill>
              </a:rPr>
              <a:t>Vers une gouvernance partagée en faveur de la santé et du bien-être</a:t>
            </a:r>
          </a:p>
          <a:p>
            <a:pPr marL="1149350" lvl="1" eaLnBrk="1" hangingPunct="1">
              <a:spcBef>
                <a:spcPct val="0"/>
              </a:spcBef>
            </a:pPr>
            <a:r>
              <a:rPr lang="fr-FR" sz="1800" b="1" dirty="0" smtClean="0">
                <a:solidFill>
                  <a:srgbClr val="000080"/>
                </a:solidFill>
              </a:rPr>
              <a:t>Tenir compte de la santé améliore l’efficacité de la gouvernance</a:t>
            </a:r>
          </a:p>
          <a:p>
            <a:pPr marL="1149350" lvl="1" eaLnBrk="1" hangingPunct="1">
              <a:spcBef>
                <a:spcPts val="238"/>
              </a:spcBef>
            </a:pPr>
            <a:r>
              <a:rPr lang="fr-FR" sz="1800" b="1" dirty="0" smtClean="0">
                <a:solidFill>
                  <a:srgbClr val="000080"/>
                </a:solidFill>
              </a:rPr>
              <a:t>Une gouvernance plus efficace améliore la santé</a:t>
            </a:r>
            <a:endParaRPr lang="fr-FR" sz="1800" b="1" dirty="0" smtClean="0">
              <a:solidFill>
                <a:srgbClr val="000080"/>
              </a:solidFill>
            </a:endParaRPr>
          </a:p>
          <a:p>
            <a:pPr marL="381000" eaLnBrk="1" hangingPunct="1">
              <a:spcBef>
                <a:spcPts val="1200"/>
              </a:spcBef>
            </a:pPr>
            <a:r>
              <a:rPr lang="fr-CH" sz="2000" b="1" dirty="0" smtClean="0">
                <a:solidFill>
                  <a:srgbClr val="000080"/>
                </a:solidFill>
              </a:rPr>
              <a:t>Principaux points</a:t>
            </a:r>
          </a:p>
          <a:p>
            <a:pPr marL="857250" lvl="1" eaLnBrk="1" hangingPunct="1"/>
            <a:r>
              <a:rPr lang="fr-FR" sz="1800" b="1" dirty="0" smtClean="0">
                <a:solidFill>
                  <a:srgbClr val="000080"/>
                </a:solidFill>
              </a:rPr>
              <a:t>Réaliser le développement social,</a:t>
            </a:r>
            <a:r>
              <a:rPr lang="fr-FR" sz="1800" b="1" dirty="0" smtClean="0">
                <a:solidFill>
                  <a:srgbClr val="000080"/>
                </a:solidFill>
              </a:rPr>
              <a:t> économique </a:t>
            </a:r>
            <a:r>
              <a:rPr lang="fr-FR" sz="1800" b="1" dirty="0" smtClean="0">
                <a:solidFill>
                  <a:srgbClr val="000080"/>
                </a:solidFill>
              </a:rPr>
              <a:t>et environnemental</a:t>
            </a:r>
          </a:p>
          <a:p>
            <a:pPr marL="857250" lvl="1" eaLnBrk="1" hangingPunct="1"/>
            <a:r>
              <a:rPr lang="fr-FR" sz="1800" b="1" dirty="0" smtClean="0">
                <a:solidFill>
                  <a:srgbClr val="000080"/>
                </a:solidFill>
              </a:rPr>
              <a:t>Nécessité d’une action gouvernementale</a:t>
            </a:r>
            <a:r>
              <a:rPr lang="fr-FR" sz="1800" b="1" dirty="0" smtClean="0">
                <a:solidFill>
                  <a:srgbClr val="000080"/>
                </a:solidFill>
              </a:rPr>
              <a:t> concertée</a:t>
            </a:r>
            <a:endParaRPr lang="fr-FR" sz="1800" b="1" dirty="0" smtClean="0">
              <a:solidFill>
                <a:srgbClr val="000080"/>
              </a:solidFill>
            </a:endParaRPr>
          </a:p>
          <a:p>
            <a:pPr marL="857250" lvl="1" eaLnBrk="1" hangingPunct="1"/>
            <a:r>
              <a:rPr lang="fr-FR" sz="1800" b="1" dirty="0" smtClean="0">
                <a:solidFill>
                  <a:srgbClr val="000080"/>
                </a:solidFill>
              </a:rPr>
              <a:t>L’approche d’intégration de la santé dans toutes les politiques</a:t>
            </a:r>
          </a:p>
          <a:p>
            <a:pPr marL="857250" lvl="1" eaLnBrk="1" hangingPunct="1"/>
            <a:r>
              <a:rPr lang="fr-FR" sz="1800" b="1" dirty="0" smtClean="0">
                <a:solidFill>
                  <a:srgbClr val="000080"/>
                </a:solidFill>
              </a:rPr>
              <a:t>Moteurs pour la mise en œuvre de l’approche d’intégration de</a:t>
            </a:r>
            <a:r>
              <a:rPr lang="fr-FR" sz="1800" b="1" dirty="0" smtClean="0">
                <a:solidFill>
                  <a:srgbClr val="000080"/>
                </a:solidFill>
              </a:rPr>
              <a:t> </a:t>
            </a:r>
            <a:br>
              <a:rPr lang="fr-FR" sz="1800" b="1" dirty="0" smtClean="0">
                <a:solidFill>
                  <a:srgbClr val="000080"/>
                </a:solidFill>
              </a:rPr>
            </a:br>
            <a:r>
              <a:rPr lang="fr-FR" sz="1800" b="1" dirty="0" smtClean="0">
                <a:solidFill>
                  <a:srgbClr val="000080"/>
                </a:solidFill>
              </a:rPr>
              <a:t>la </a:t>
            </a:r>
            <a:r>
              <a:rPr lang="fr-FR" sz="1800" b="1" dirty="0" smtClean="0">
                <a:solidFill>
                  <a:srgbClr val="000080"/>
                </a:solidFill>
              </a:rPr>
              <a:t>santé dans toutes les politiques </a:t>
            </a:r>
            <a:r>
              <a:rPr lang="fr-CH" sz="1600" b="1" dirty="0" smtClean="0">
                <a:solidFill>
                  <a:srgbClr val="FF0000"/>
                </a:solidFill>
              </a:rPr>
              <a:t>(p. ex. EIS)</a:t>
            </a:r>
            <a:endParaRPr lang="fr-CH" sz="1800" b="1" dirty="0" smtClean="0">
              <a:solidFill>
                <a:srgbClr val="FF0000"/>
              </a:solidFill>
            </a:endParaRPr>
          </a:p>
          <a:p>
            <a:pPr marL="857250" lvl="1" eaLnBrk="1" hangingPunct="1"/>
            <a:r>
              <a:rPr lang="fr-FR" sz="1800" b="1" dirty="0" smtClean="0">
                <a:solidFill>
                  <a:srgbClr val="000080"/>
                </a:solidFill>
              </a:rPr>
              <a:t>Rôle nouveau pour le secteur de la santé</a:t>
            </a:r>
            <a:endParaRPr lang="fr-FR" sz="1800" b="1" dirty="0" smtClean="0">
              <a:solidFill>
                <a:srgbClr val="000080"/>
              </a:solidFill>
            </a:endParaRPr>
          </a:p>
          <a:p>
            <a:pPr marL="857250" lvl="1" eaLnBrk="1" hangingPunct="1"/>
            <a:r>
              <a:rPr lang="fr-FR" sz="1800" b="1" dirty="0" smtClean="0">
                <a:solidFill>
                  <a:srgbClr val="000080"/>
                </a:solidFill>
              </a:rPr>
              <a:t>Exemples </a:t>
            </a:r>
            <a:r>
              <a:rPr lang="fr-FR" sz="1800" b="1" dirty="0" smtClean="0">
                <a:solidFill>
                  <a:srgbClr val="000080"/>
                </a:solidFill>
              </a:rPr>
              <a:t>d’action gouvernementale concertée</a:t>
            </a:r>
            <a:endParaRPr lang="fr-CH" sz="2000" b="1" dirty="0" smtClean="0">
              <a:solidFill>
                <a:srgbClr val="000080"/>
              </a:solidFill>
            </a:endParaRPr>
          </a:p>
        </p:txBody>
      </p:sp>
      <p:pic>
        <p:nvPicPr>
          <p:cNvPr id="5" name="Picture 5" descr="Ilona"/>
          <p:cNvPicPr>
            <a:picLocks noChangeAspect="1" noChangeArrowheads="1"/>
          </p:cNvPicPr>
          <p:nvPr/>
        </p:nvPicPr>
        <p:blipFill>
          <a:blip r:embed="rId4"/>
          <a:srcRect/>
          <a:stretch>
            <a:fillRect/>
          </a:stretch>
        </p:blipFill>
        <p:spPr bwMode="auto">
          <a:xfrm>
            <a:off x="7264400" y="5105400"/>
            <a:ext cx="1879600" cy="140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2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3">
                                            <p:txEl>
                                              <p:charRg st="459" end="477"/>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3">
                                            <p:txEl>
                                              <p:charRg st="477" end="54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3">
                                            <p:txEl>
                                              <p:charRg st="541" end="59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1" nodeType="clickEffect">
                                  <p:stCondLst>
                                    <p:cond delay="0"/>
                                  </p:stCondLst>
                                  <p:childTnLst>
                                    <p:set>
                                      <p:cBhvr>
                                        <p:cTn id="61" dur="1" fill="hold">
                                          <p:stCondLst>
                                            <p:cond delay="0"/>
                                          </p:stCondLst>
                                        </p:cTn>
                                        <p:tgtEl>
                                          <p:spTgt spid="3">
                                            <p:txEl>
                                              <p:charRg st="590" end="654"/>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3">
                                            <p:txEl>
                                              <p:charRg st="654" end="765"/>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3">
                                            <p:txEl>
                                              <p:charRg st="765" end="806"/>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3">
                                            <p:txEl>
                                              <p:charRg st="806" end="85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bwMode="auto">
          <a:xfrm>
            <a:off x="685800" y="762000"/>
            <a:ext cx="8305800" cy="685800"/>
          </a:xfrm>
          <a:noFill/>
          <a:ln>
            <a:miter lim="800000"/>
            <a:headEnd/>
            <a:tailEnd/>
          </a:ln>
        </p:spPr>
        <p:txBody>
          <a:bodyPr wrap="square" lIns="91440" tIns="45720" rIns="91440" bIns="45720" numCol="1" anchor="t" anchorCtr="0" compatLnSpc="1">
            <a:prstTxWarp prst="textNoShape">
              <a:avLst/>
            </a:prstTxWarp>
          </a:bodyPr>
          <a:lstStyle/>
          <a:p>
            <a:pPr algn="l" eaLnBrk="1" hangingPunct="1"/>
            <a:r>
              <a:rPr lang="fr-CH" sz="3200" b="1" dirty="0" smtClean="0">
                <a:solidFill>
                  <a:srgbClr val="000080"/>
                </a:solidFill>
                <a:effectLst/>
                <a:latin typeface="Arial"/>
                <a:cs typeface="Arial"/>
              </a:rPr>
              <a:t>Pour plus d’informations…</a:t>
            </a:r>
            <a:endParaRPr lang="fr-CH" sz="3200" b="1" dirty="0">
              <a:solidFill>
                <a:srgbClr val="000080"/>
              </a:solidFill>
              <a:effectLst/>
              <a:latin typeface="Arial"/>
              <a:cs typeface="Arial"/>
            </a:endParaRPr>
          </a:p>
        </p:txBody>
      </p:sp>
      <p:pic>
        <p:nvPicPr>
          <p:cNvPr id="209925" name="Picture 5" descr="couv_guide_eis_F"/>
          <p:cNvPicPr>
            <a:picLocks noChangeAspect="1" noChangeArrowheads="1"/>
          </p:cNvPicPr>
          <p:nvPr/>
        </p:nvPicPr>
        <p:blipFill>
          <a:blip r:embed="rId3"/>
          <a:srcRect/>
          <a:stretch>
            <a:fillRect/>
          </a:stretch>
        </p:blipFill>
        <p:spPr bwMode="auto">
          <a:xfrm>
            <a:off x="5857988" y="1295400"/>
            <a:ext cx="3112973" cy="4397867"/>
          </a:xfrm>
          <a:prstGeom prst="rect">
            <a:avLst/>
          </a:prstGeom>
          <a:noFill/>
          <a:ln w="9525">
            <a:noFill/>
            <a:miter lim="800000"/>
            <a:headEnd/>
            <a:tailEnd/>
          </a:ln>
        </p:spPr>
      </p:pic>
      <p:sp>
        <p:nvSpPr>
          <p:cNvPr id="8" name="ZoneTexte 7"/>
          <p:cNvSpPr txBox="1">
            <a:spLocks noChangeArrowheads="1"/>
          </p:cNvSpPr>
          <p:nvPr/>
        </p:nvSpPr>
        <p:spPr bwMode="auto">
          <a:xfrm>
            <a:off x="762000" y="1828800"/>
            <a:ext cx="4800600" cy="1261884"/>
          </a:xfrm>
          <a:prstGeom prst="rect">
            <a:avLst/>
          </a:prstGeom>
          <a:noFill/>
          <a:ln w="9525">
            <a:noFill/>
            <a:miter lim="800000"/>
            <a:headEnd/>
            <a:tailEnd/>
          </a:ln>
        </p:spPr>
        <p:txBody>
          <a:bodyPr wrap="square">
            <a:prstTxWarp prst="textNoShape">
              <a:avLst/>
            </a:prstTxWarp>
            <a:spAutoFit/>
          </a:bodyPr>
          <a:lstStyle/>
          <a:p>
            <a:r>
              <a:rPr lang="fr-FR" sz="2800" u="sng" dirty="0">
                <a:solidFill>
                  <a:srgbClr val="3366FF"/>
                </a:solidFill>
                <a:hlinkClick r:id="rId4"/>
              </a:rPr>
              <a:t>www.impactsante.</a:t>
            </a:r>
            <a:r>
              <a:rPr lang="fr-FR" sz="2800" u="sng" dirty="0" smtClean="0">
                <a:solidFill>
                  <a:srgbClr val="3366FF"/>
                </a:solidFill>
                <a:hlinkClick r:id="rId4"/>
              </a:rPr>
              <a:t>ch</a:t>
            </a:r>
            <a:endParaRPr lang="fr-FR" sz="2800" u="sng" dirty="0" smtClean="0">
              <a:solidFill>
                <a:srgbClr val="3366FF"/>
              </a:solidFill>
            </a:endParaRPr>
          </a:p>
          <a:p>
            <a:pPr>
              <a:buSzPct val="80000"/>
              <a:buFont typeface="Wingdings" charset="2"/>
              <a:buChar char="Ø"/>
            </a:pPr>
            <a:r>
              <a:rPr lang="fr-FR" sz="2400" dirty="0" smtClean="0">
                <a:solidFill>
                  <a:srgbClr val="3366FF"/>
                </a:solidFill>
              </a:rPr>
              <a:t>Guide EIS</a:t>
            </a:r>
          </a:p>
          <a:p>
            <a:pPr>
              <a:buSzPct val="80000"/>
              <a:buFont typeface="Wingdings" charset="2"/>
              <a:buChar char="Ø"/>
            </a:pPr>
            <a:r>
              <a:rPr lang="fr-FR" sz="2400" dirty="0" smtClean="0">
                <a:solidFill>
                  <a:srgbClr val="3366FF"/>
                </a:solidFill>
              </a:rPr>
              <a:t>Argumentaire pour les décideurs</a:t>
            </a:r>
            <a:endParaRPr lang="fr-FR" sz="2400" dirty="0">
              <a:solidFill>
                <a:srgbClr val="3366FF"/>
              </a:solidFill>
            </a:endParaRPr>
          </a:p>
        </p:txBody>
      </p:sp>
      <p:sp>
        <p:nvSpPr>
          <p:cNvPr id="10" name="ZoneTexte 9"/>
          <p:cNvSpPr txBox="1">
            <a:spLocks noChangeArrowheads="1"/>
          </p:cNvSpPr>
          <p:nvPr/>
        </p:nvSpPr>
        <p:spPr bwMode="auto">
          <a:xfrm>
            <a:off x="762000" y="5638800"/>
            <a:ext cx="6096000" cy="461665"/>
          </a:xfrm>
          <a:prstGeom prst="rect">
            <a:avLst/>
          </a:prstGeom>
          <a:noFill/>
          <a:ln w="9525">
            <a:noFill/>
            <a:miter lim="800000"/>
            <a:headEnd/>
            <a:tailEnd/>
          </a:ln>
        </p:spPr>
        <p:txBody>
          <a:bodyPr wrap="square">
            <a:prstTxWarp prst="textNoShape">
              <a:avLst/>
            </a:prstTxWarp>
            <a:spAutoFit/>
          </a:bodyPr>
          <a:lstStyle/>
          <a:p>
            <a:r>
              <a:rPr lang="fr-FR" sz="2400" u="sng" dirty="0" smtClean="0">
                <a:solidFill>
                  <a:srgbClr val="3366FF"/>
                </a:solidFill>
              </a:rPr>
              <a:t>http://</a:t>
            </a:r>
            <a:r>
              <a:rPr lang="fr-FR" sz="2400" u="sng" dirty="0" err="1" smtClean="0">
                <a:solidFill>
                  <a:srgbClr val="3366FF"/>
                </a:solidFill>
              </a:rPr>
              <a:t>www.hiainternationalconference.org</a:t>
            </a:r>
            <a:r>
              <a:rPr lang="fr-FR" sz="2400" u="sng" dirty="0" smtClean="0">
                <a:solidFill>
                  <a:srgbClr val="3366FF"/>
                </a:solidFill>
              </a:rPr>
              <a:t>/</a:t>
            </a:r>
            <a:endParaRPr lang="fr-FR" sz="2400" u="sng" dirty="0">
              <a:solidFill>
                <a:srgbClr val="3366FF"/>
              </a:solidFill>
            </a:endParaRPr>
          </a:p>
        </p:txBody>
      </p:sp>
      <p:sp>
        <p:nvSpPr>
          <p:cNvPr id="6" name="ZoneTexte 5"/>
          <p:cNvSpPr txBox="1">
            <a:spLocks noChangeArrowheads="1"/>
          </p:cNvSpPr>
          <p:nvPr/>
        </p:nvSpPr>
        <p:spPr bwMode="auto">
          <a:xfrm>
            <a:off x="762000" y="3429000"/>
            <a:ext cx="3657600" cy="523220"/>
          </a:xfrm>
          <a:prstGeom prst="rect">
            <a:avLst/>
          </a:prstGeom>
          <a:noFill/>
          <a:ln w="9525">
            <a:noFill/>
            <a:miter lim="800000"/>
            <a:headEnd/>
            <a:tailEnd/>
          </a:ln>
        </p:spPr>
        <p:txBody>
          <a:bodyPr wrap="square">
            <a:prstTxWarp prst="textNoShape">
              <a:avLst/>
            </a:prstTxWarp>
            <a:spAutoFit/>
          </a:bodyPr>
          <a:lstStyle/>
          <a:p>
            <a:r>
              <a:rPr lang="fr-FR" sz="2800" u="sng" dirty="0" err="1">
                <a:solidFill>
                  <a:srgbClr val="3366FF"/>
                </a:solidFill>
              </a:rPr>
              <a:t>www</a:t>
            </a:r>
            <a:r>
              <a:rPr lang="fr-FR" sz="2800" u="sng" dirty="0" err="1" smtClean="0">
                <a:solidFill>
                  <a:srgbClr val="3366FF"/>
                </a:solidFill>
              </a:rPr>
              <a:t>.gepps.enap.ca</a:t>
            </a:r>
            <a:endParaRPr lang="fr-FR" sz="2800" u="sng" dirty="0">
              <a:solidFill>
                <a:srgbClr val="3366FF"/>
              </a:solidFill>
            </a:endParaRPr>
          </a:p>
        </p:txBody>
      </p:sp>
      <p:sp>
        <p:nvSpPr>
          <p:cNvPr id="7" name="ZoneTexte 6"/>
          <p:cNvSpPr txBox="1">
            <a:spLocks noChangeArrowheads="1"/>
          </p:cNvSpPr>
          <p:nvPr/>
        </p:nvSpPr>
        <p:spPr bwMode="auto">
          <a:xfrm>
            <a:off x="762000" y="4419600"/>
            <a:ext cx="3657600" cy="523220"/>
          </a:xfrm>
          <a:prstGeom prst="rect">
            <a:avLst/>
          </a:prstGeom>
          <a:noFill/>
          <a:ln w="9525">
            <a:noFill/>
            <a:miter lim="800000"/>
            <a:headEnd/>
            <a:tailEnd/>
          </a:ln>
        </p:spPr>
        <p:txBody>
          <a:bodyPr wrap="square">
            <a:prstTxWarp prst="textNoShape">
              <a:avLst/>
            </a:prstTxWarp>
            <a:spAutoFit/>
          </a:bodyPr>
          <a:lstStyle/>
          <a:p>
            <a:r>
              <a:rPr lang="fr-FR" sz="2800" u="sng" dirty="0" err="1">
                <a:solidFill>
                  <a:srgbClr val="3366FF"/>
                </a:solidFill>
              </a:rPr>
              <a:t>www</a:t>
            </a:r>
            <a:r>
              <a:rPr lang="fr-FR" sz="2800" u="sng" dirty="0" err="1" smtClean="0">
                <a:solidFill>
                  <a:srgbClr val="3366FF"/>
                </a:solidFill>
              </a:rPr>
              <a:t>.inspq.qc.ca</a:t>
            </a:r>
            <a:endParaRPr lang="fr-FR" sz="2800" u="sng" dirty="0">
              <a:solidFill>
                <a:srgbClr val="33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nodeType="afterEffect">
                                  <p:stCondLst>
                                    <p:cond delay="1000"/>
                                  </p:stCondLst>
                                  <p:childTnLst>
                                    <p:set>
                                      <p:cBhvr>
                                        <p:cTn id="9" dur="1" fill="hold">
                                          <p:stCondLst>
                                            <p:cond delay="0"/>
                                          </p:stCondLst>
                                        </p:cTn>
                                        <p:tgtEl>
                                          <p:spTgt spid="209925"/>
                                        </p:tgtEl>
                                        <p:attrNameLst>
                                          <p:attrName>style.visibility</p:attrName>
                                        </p:attrNameLst>
                                      </p:cBhvr>
                                      <p:to>
                                        <p:strVal val="visible"/>
                                      </p:to>
                                    </p:set>
                                    <p:anim calcmode="lin" valueType="num">
                                      <p:cBhvr>
                                        <p:cTn id="10" dur="1000" fill="hold"/>
                                        <p:tgtEl>
                                          <p:spTgt spid="209925"/>
                                        </p:tgtEl>
                                        <p:attrNameLst>
                                          <p:attrName>ppt_w</p:attrName>
                                        </p:attrNameLst>
                                      </p:cBhvr>
                                      <p:tavLst>
                                        <p:tav tm="0">
                                          <p:val>
                                            <p:fltVal val="0"/>
                                          </p:val>
                                        </p:tav>
                                        <p:tav tm="100000">
                                          <p:val>
                                            <p:strVal val="#ppt_w"/>
                                          </p:val>
                                        </p:tav>
                                      </p:tavLst>
                                    </p:anim>
                                    <p:anim calcmode="lin" valueType="num">
                                      <p:cBhvr>
                                        <p:cTn id="11" dur="1000" fill="hold"/>
                                        <p:tgtEl>
                                          <p:spTgt spid="209925"/>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p:bldP spid="7"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7186" name="Titre 1"/>
          <p:cNvSpPr>
            <a:spLocks noGrp="1"/>
          </p:cNvSpPr>
          <p:nvPr>
            <p:ph type="ctrTitle" idx="4294967295"/>
          </p:nvPr>
        </p:nvSpPr>
        <p:spPr bwMode="auto">
          <a:xfrm>
            <a:off x="685800" y="762000"/>
            <a:ext cx="7924800" cy="609600"/>
          </a:xfrm>
          <a:prstGeom prst="rect">
            <a:avLst/>
          </a:prstGeom>
          <a:solidFill>
            <a:srgbClr val="FFFFFF"/>
          </a:solidFill>
          <a:ln>
            <a:miter lim="800000"/>
            <a:headEnd/>
            <a:tailEnd/>
          </a:ln>
        </p:spPr>
        <p:txBody>
          <a:bodyPr anchor="ctr">
            <a:prstTxWarp prst="textNoShape">
              <a:avLst/>
            </a:prstTxWarp>
          </a:bodyPr>
          <a:lstStyle/>
          <a:p>
            <a:pPr algn="l" eaLnBrk="1" hangingPunct="1"/>
            <a:r>
              <a:rPr lang="fr-FR" b="1" dirty="0">
                <a:solidFill>
                  <a:srgbClr val="131260"/>
                </a:solidFill>
                <a:latin typeface="Arial" pitchFamily="-65" charset="0"/>
              </a:rPr>
              <a:t>L’évaluation d’impact sur la santé (</a:t>
            </a:r>
            <a:r>
              <a:rPr lang="fr-FR" b="1" dirty="0" smtClean="0">
                <a:solidFill>
                  <a:srgbClr val="131260"/>
                </a:solidFill>
                <a:latin typeface="Arial" pitchFamily="-65" charset="0"/>
              </a:rPr>
              <a:t>EIS </a:t>
            </a:r>
            <a:r>
              <a:rPr lang="fr-FR" sz="2400" b="1" i="1" dirty="0" smtClean="0">
                <a:solidFill>
                  <a:srgbClr val="131260"/>
                </a:solidFill>
                <a:latin typeface="Arial" pitchFamily="-65" charset="0"/>
              </a:rPr>
              <a:t>- HIA</a:t>
            </a:r>
            <a:r>
              <a:rPr lang="fr-FR" b="1" dirty="0" smtClean="0">
                <a:solidFill>
                  <a:srgbClr val="131260"/>
                </a:solidFill>
                <a:latin typeface="Arial" pitchFamily="-65" charset="0"/>
              </a:rPr>
              <a:t>)</a:t>
            </a:r>
            <a:endParaRPr lang="fr-CH" b="1" dirty="0">
              <a:solidFill>
                <a:srgbClr val="131260"/>
              </a:solidFill>
              <a:latin typeface="Arial" pitchFamily="-65" charset="0"/>
            </a:endParaRPr>
          </a:p>
        </p:txBody>
      </p:sp>
      <p:sp>
        <p:nvSpPr>
          <p:cNvPr id="3" name="Sous-titre 2"/>
          <p:cNvSpPr>
            <a:spLocks noGrp="1"/>
          </p:cNvSpPr>
          <p:nvPr>
            <p:ph type="subTitle" idx="4294967295"/>
          </p:nvPr>
        </p:nvSpPr>
        <p:spPr bwMode="auto">
          <a:xfrm>
            <a:off x="304800" y="1371600"/>
            <a:ext cx="8686800" cy="5181600"/>
          </a:xfrm>
          <a:prstGeom prst="rect">
            <a:avLst/>
          </a:prstGeom>
          <a:noFill/>
          <a:ln>
            <a:miter lim="800000"/>
            <a:headEnd/>
            <a:tailEnd/>
          </a:ln>
        </p:spPr>
        <p:txBody>
          <a:bodyPr>
            <a:prstTxWarp prst="textNoShape">
              <a:avLst/>
            </a:prstTxWarp>
          </a:bodyPr>
          <a:lstStyle/>
          <a:p>
            <a:pPr marL="381000" indent="-381000" defTabSz="863600" eaLnBrk="1" hangingPunct="1">
              <a:lnSpc>
                <a:spcPct val="90000"/>
              </a:lnSpc>
            </a:pPr>
            <a:r>
              <a:rPr lang="fr-FR" sz="2400" b="1" dirty="0">
                <a:solidFill>
                  <a:srgbClr val="131260"/>
                </a:solidFill>
                <a:latin typeface="Arial" pitchFamily="-65" charset="0"/>
              </a:rPr>
              <a:t>Définition </a:t>
            </a:r>
            <a:r>
              <a:rPr lang="fr-FR" sz="2000" b="1" dirty="0">
                <a:solidFill>
                  <a:srgbClr val="131260"/>
                </a:solidFill>
                <a:latin typeface="Arial" pitchFamily="-65" charset="0"/>
              </a:rPr>
              <a:t>(selon le </a:t>
            </a:r>
            <a:r>
              <a:rPr lang="fr-FR" sz="2000" b="1" i="1" dirty="0" err="1">
                <a:solidFill>
                  <a:schemeClr val="hlink"/>
                </a:solidFill>
                <a:latin typeface="Arial" pitchFamily="-65" charset="0"/>
              </a:rPr>
              <a:t>Gothenburg</a:t>
            </a:r>
            <a:r>
              <a:rPr lang="fr-FR" sz="2000" b="1" i="1" dirty="0">
                <a:solidFill>
                  <a:schemeClr val="hlink"/>
                </a:solidFill>
                <a:latin typeface="Arial" pitchFamily="-65" charset="0"/>
              </a:rPr>
              <a:t> Consensus </a:t>
            </a:r>
            <a:r>
              <a:rPr lang="fr-FR" sz="2000" b="1" i="1" dirty="0" err="1">
                <a:solidFill>
                  <a:schemeClr val="hlink"/>
                </a:solidFill>
                <a:latin typeface="Arial" pitchFamily="-65" charset="0"/>
              </a:rPr>
              <a:t>Paper</a:t>
            </a:r>
            <a:r>
              <a:rPr lang="fr-FR" sz="2000" b="1" i="1" dirty="0">
                <a:solidFill>
                  <a:schemeClr val="hlink"/>
                </a:solidFill>
                <a:latin typeface="Arial" pitchFamily="-65" charset="0"/>
              </a:rPr>
              <a:t>, </a:t>
            </a:r>
            <a:r>
              <a:rPr lang="fr-FR" sz="1800" b="1" i="1" dirty="0">
                <a:solidFill>
                  <a:schemeClr val="hlink"/>
                </a:solidFill>
                <a:latin typeface="Arial" pitchFamily="-65" charset="0"/>
              </a:rPr>
              <a:t>OMS, 1999</a:t>
            </a:r>
            <a:r>
              <a:rPr lang="fr-FR" sz="2000" b="1" dirty="0">
                <a:solidFill>
                  <a:srgbClr val="131260"/>
                </a:solidFill>
                <a:latin typeface="Arial" pitchFamily="-65" charset="0"/>
              </a:rPr>
              <a:t>)</a:t>
            </a:r>
            <a:r>
              <a:rPr lang="fr-FR" sz="1800" b="1" i="1" dirty="0">
                <a:solidFill>
                  <a:schemeClr val="hlink"/>
                </a:solidFill>
                <a:latin typeface="Arial" pitchFamily="-65" charset="0"/>
              </a:rPr>
              <a:t> </a:t>
            </a:r>
            <a:r>
              <a:rPr lang="fr-FR" sz="2000" b="1" dirty="0">
                <a:solidFill>
                  <a:srgbClr val="131260"/>
                </a:solidFill>
                <a:latin typeface="Arial" pitchFamily="-65" charset="0"/>
              </a:rPr>
              <a:t/>
            </a:r>
            <a:br>
              <a:rPr lang="fr-FR" sz="2000" b="1" dirty="0">
                <a:solidFill>
                  <a:srgbClr val="131260"/>
                </a:solidFill>
                <a:latin typeface="Arial" pitchFamily="-65" charset="0"/>
              </a:rPr>
            </a:br>
            <a:r>
              <a:rPr lang="fr-FR" sz="2400" b="1" dirty="0">
                <a:solidFill>
                  <a:srgbClr val="131260"/>
                </a:solidFill>
                <a:latin typeface="Arial" pitchFamily="-65" charset="0"/>
              </a:rPr>
              <a:t>EIS = combinaison de procédures, de méthodes et d’outils par lesquels une politique, un programme ou un projet peut être évalué selon ses effets potentiels sur la santé de la population (positifs ou négatifs, directs ou indirects) et la distribution de ces effets au sein de la population</a:t>
            </a:r>
            <a:endParaRPr lang="fr-CH" sz="2000" b="1" dirty="0">
              <a:solidFill>
                <a:srgbClr val="131260"/>
              </a:solidFill>
              <a:latin typeface="Arial" pitchFamily="-65" charset="0"/>
            </a:endParaRPr>
          </a:p>
          <a:p>
            <a:pPr marL="381000" indent="-381000" defTabSz="863600" eaLnBrk="1" hangingPunct="1">
              <a:lnSpc>
                <a:spcPct val="90000"/>
              </a:lnSpc>
              <a:spcBef>
                <a:spcPct val="60000"/>
              </a:spcBef>
            </a:pPr>
            <a:r>
              <a:rPr lang="fr-FR" sz="2000" b="1" dirty="0">
                <a:solidFill>
                  <a:srgbClr val="131260"/>
                </a:solidFill>
                <a:latin typeface="Arial" pitchFamily="-65" charset="0"/>
              </a:rPr>
              <a:t>L’EIS sert :</a:t>
            </a:r>
          </a:p>
          <a:p>
            <a:pPr marL="863600" lvl="1" indent="-292100" defTabSz="863600">
              <a:lnSpc>
                <a:spcPct val="90000"/>
              </a:lnSpc>
              <a:buSzPct val="90000"/>
              <a:buFont typeface="Wingdings" pitchFamily="-65" charset="2"/>
              <a:buChar char="Ø"/>
            </a:pPr>
            <a:r>
              <a:rPr lang="fr-FR" sz="1800" b="1" dirty="0">
                <a:solidFill>
                  <a:srgbClr val="131260"/>
                </a:solidFill>
                <a:latin typeface="Arial" pitchFamily="-65" charset="0"/>
              </a:rPr>
              <a:t>comme </a:t>
            </a:r>
            <a:r>
              <a:rPr lang="fr-FR" sz="1800" b="1" dirty="0">
                <a:solidFill>
                  <a:srgbClr val="B8123B"/>
                </a:solidFill>
                <a:latin typeface="Arial" pitchFamily="-65" charset="0"/>
              </a:rPr>
              <a:t>outil d’aide à la décision</a:t>
            </a:r>
            <a:r>
              <a:rPr lang="fr-FR" sz="1800" b="1" dirty="0">
                <a:solidFill>
                  <a:srgbClr val="131260"/>
                </a:solidFill>
                <a:latin typeface="Arial" pitchFamily="-65" charset="0"/>
              </a:rPr>
              <a:t> </a:t>
            </a:r>
            <a:r>
              <a:rPr lang="fr-FR" sz="1600" b="1" dirty="0">
                <a:solidFill>
                  <a:srgbClr val="131260"/>
                </a:solidFill>
                <a:latin typeface="Arial" pitchFamily="-65" charset="0"/>
              </a:rPr>
              <a:t>(surtout des « </a:t>
            </a:r>
            <a:r>
              <a:rPr lang="fr-FR" sz="1600" b="1" i="1" dirty="0">
                <a:solidFill>
                  <a:schemeClr val="accent1"/>
                </a:solidFill>
                <a:latin typeface="Arial" pitchFamily="-65" charset="0"/>
              </a:rPr>
              <a:t>décisions à externalités sanitaires</a:t>
            </a:r>
            <a:r>
              <a:rPr lang="fr-FR" sz="1600" b="1" dirty="0">
                <a:solidFill>
                  <a:srgbClr val="131260"/>
                </a:solidFill>
                <a:latin typeface="Arial" pitchFamily="-65" charset="0"/>
              </a:rPr>
              <a:t> »)</a:t>
            </a:r>
            <a:r>
              <a:rPr lang="fr-FR" sz="1800" b="1" dirty="0">
                <a:solidFill>
                  <a:srgbClr val="131260"/>
                </a:solidFill>
                <a:latin typeface="Arial" pitchFamily="-65" charset="0"/>
              </a:rPr>
              <a:t> : possibilité de minimiser les impacts négatifs et de renforcer les effets positifs sur la santé avant que le processus décisionnel ne soit terminé,</a:t>
            </a:r>
            <a:endParaRPr lang="fr-FR" sz="700" b="1" dirty="0">
              <a:solidFill>
                <a:srgbClr val="131260"/>
              </a:solidFill>
              <a:latin typeface="Arial" pitchFamily="-65" charset="0"/>
            </a:endParaRPr>
          </a:p>
          <a:p>
            <a:pPr marL="863600" lvl="1" indent="-292100" defTabSz="863600">
              <a:lnSpc>
                <a:spcPct val="80000"/>
              </a:lnSpc>
              <a:buSzPct val="90000"/>
              <a:buFont typeface="Wingdings" pitchFamily="-65" charset="2"/>
              <a:buChar char="Ø"/>
            </a:pPr>
            <a:r>
              <a:rPr lang="fr-FR" sz="1800" b="1" dirty="0">
                <a:solidFill>
                  <a:srgbClr val="131260"/>
                </a:solidFill>
                <a:latin typeface="Arial" pitchFamily="-65" charset="0"/>
              </a:rPr>
              <a:t>à la meilleure </a:t>
            </a:r>
            <a:r>
              <a:rPr lang="fr-FR" sz="1800" b="1" dirty="0">
                <a:solidFill>
                  <a:srgbClr val="B8123B"/>
                </a:solidFill>
                <a:latin typeface="Arial" pitchFamily="-65" charset="0"/>
              </a:rPr>
              <a:t>information</a:t>
            </a:r>
            <a:r>
              <a:rPr lang="fr-FR" sz="1800" b="1" dirty="0">
                <a:solidFill>
                  <a:srgbClr val="131260"/>
                </a:solidFill>
                <a:latin typeface="Arial" pitchFamily="-65" charset="0"/>
              </a:rPr>
              <a:t> des </a:t>
            </a:r>
            <a:r>
              <a:rPr lang="fr-FR" sz="1800" b="1" dirty="0" smtClean="0">
                <a:solidFill>
                  <a:srgbClr val="131260"/>
                </a:solidFill>
                <a:latin typeface="Arial" pitchFamily="-65" charset="0"/>
              </a:rPr>
              <a:t>décideurs,</a:t>
            </a:r>
            <a:endParaRPr lang="fr-FR" sz="700" b="1" dirty="0">
              <a:solidFill>
                <a:srgbClr val="131260"/>
              </a:solidFill>
              <a:latin typeface="Arial" pitchFamily="-65" charset="0"/>
            </a:endParaRPr>
          </a:p>
          <a:p>
            <a:pPr marL="863600" lvl="1" indent="-292100" defTabSz="863600">
              <a:lnSpc>
                <a:spcPct val="80000"/>
              </a:lnSpc>
              <a:buSzPct val="90000"/>
              <a:buFont typeface="Wingdings" pitchFamily="-65" charset="2"/>
              <a:buChar char="Ø"/>
            </a:pPr>
            <a:r>
              <a:rPr lang="fr-FR" sz="1800" b="1" dirty="0">
                <a:solidFill>
                  <a:srgbClr val="131260"/>
                </a:solidFill>
                <a:latin typeface="Arial" pitchFamily="-65" charset="0"/>
              </a:rPr>
              <a:t>à améliorer la </a:t>
            </a:r>
            <a:r>
              <a:rPr lang="fr-FR" sz="1800" b="1" dirty="0">
                <a:solidFill>
                  <a:srgbClr val="B8123B"/>
                </a:solidFill>
                <a:latin typeface="Arial" pitchFamily="-65" charset="0"/>
              </a:rPr>
              <a:t>transparence</a:t>
            </a:r>
            <a:r>
              <a:rPr lang="fr-FR" sz="1800" b="1" dirty="0">
                <a:solidFill>
                  <a:srgbClr val="131260"/>
                </a:solidFill>
                <a:latin typeface="Arial" pitchFamily="-65" charset="0"/>
              </a:rPr>
              <a:t> du processus décisionnel</a:t>
            </a:r>
            <a:r>
              <a:rPr lang="fr-FR" sz="1800" b="1" dirty="0" smtClean="0">
                <a:solidFill>
                  <a:srgbClr val="131260"/>
                </a:solidFill>
                <a:latin typeface="Arial" pitchFamily="-65" charset="0"/>
              </a:rPr>
              <a:t> </a:t>
            </a:r>
            <a:br>
              <a:rPr lang="fr-FR" sz="1800" b="1" dirty="0" smtClean="0">
                <a:solidFill>
                  <a:srgbClr val="131260"/>
                </a:solidFill>
                <a:latin typeface="Arial" pitchFamily="-65" charset="0"/>
              </a:rPr>
            </a:br>
            <a:r>
              <a:rPr lang="fr-FR" sz="1800" b="1" dirty="0" smtClean="0">
                <a:solidFill>
                  <a:srgbClr val="131260"/>
                </a:solidFill>
                <a:latin typeface="Arial" pitchFamily="-65" charset="0"/>
              </a:rPr>
              <a:t>vis</a:t>
            </a:r>
            <a:r>
              <a:rPr lang="fr-FR" sz="1800" b="1" dirty="0">
                <a:solidFill>
                  <a:srgbClr val="131260"/>
                </a:solidFill>
                <a:latin typeface="Arial" pitchFamily="-65" charset="0"/>
              </a:rPr>
              <a:t>-à-vis du </a:t>
            </a:r>
            <a:r>
              <a:rPr lang="fr-FR" sz="1800" b="1" dirty="0" smtClean="0">
                <a:solidFill>
                  <a:srgbClr val="131260"/>
                </a:solidFill>
                <a:latin typeface="Arial" pitchFamily="-65" charset="0"/>
              </a:rPr>
              <a:t>public</a:t>
            </a:r>
          </a:p>
          <a:p>
            <a:pPr marL="863600" lvl="1" indent="-292100" defTabSz="863600">
              <a:lnSpc>
                <a:spcPct val="80000"/>
              </a:lnSpc>
              <a:buSzPct val="90000"/>
              <a:buFont typeface="Wingdings" pitchFamily="-65" charset="2"/>
              <a:buChar char="Ø"/>
            </a:pPr>
            <a:r>
              <a:rPr lang="fr-FR" sz="1800" b="1" dirty="0" smtClean="0">
                <a:solidFill>
                  <a:srgbClr val="131260"/>
                </a:solidFill>
                <a:latin typeface="Arial" pitchFamily="-65" charset="0"/>
              </a:rPr>
              <a:t>à lutter contre les </a:t>
            </a:r>
            <a:r>
              <a:rPr lang="fr-FR" sz="1800" b="1" dirty="0" smtClean="0">
                <a:solidFill>
                  <a:srgbClr val="B8123B"/>
                </a:solidFill>
                <a:latin typeface="Arial" pitchFamily="-65" charset="0"/>
              </a:rPr>
              <a:t>inégalités</a:t>
            </a:r>
            <a:r>
              <a:rPr lang="fr-FR" sz="1800" b="1" dirty="0" smtClean="0">
                <a:solidFill>
                  <a:srgbClr val="131260"/>
                </a:solidFill>
                <a:latin typeface="Arial" pitchFamily="-65" charset="0"/>
              </a:rPr>
              <a:t> en matière de santé</a:t>
            </a:r>
            <a:endParaRPr lang="fr-FR" sz="700" b="1" dirty="0" smtClean="0">
              <a:solidFill>
                <a:srgbClr val="131260"/>
              </a:solidFill>
              <a:latin typeface="Arial" pitchFamily="-65" charset="0"/>
            </a:endParaRPr>
          </a:p>
          <a:p>
            <a:pPr marL="863600" lvl="1" indent="-292100" defTabSz="863600">
              <a:lnSpc>
                <a:spcPct val="80000"/>
              </a:lnSpc>
              <a:buSzPct val="90000"/>
              <a:buFont typeface="Wingdings" pitchFamily="-65" charset="2"/>
              <a:buChar char="Ø"/>
            </a:pPr>
            <a:endParaRPr lang="fr-CH" sz="1800" b="1" dirty="0">
              <a:solidFill>
                <a:srgbClr val="B8123B"/>
              </a:solidFill>
              <a:latin typeface="Arial"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nimBg="1"/>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1890" name="Titre 1"/>
          <p:cNvSpPr>
            <a:spLocks noGrp="1"/>
          </p:cNvSpPr>
          <p:nvPr>
            <p:ph type="ctrTitle" idx="4294967295"/>
          </p:nvPr>
        </p:nvSpPr>
        <p:spPr bwMode="auto">
          <a:xfrm>
            <a:off x="685800" y="762000"/>
            <a:ext cx="8458200" cy="609600"/>
          </a:xfrm>
          <a:prstGeom prst="rect">
            <a:avLst/>
          </a:prstGeom>
          <a:solidFill>
            <a:srgbClr val="FFFFFF"/>
          </a:solidFill>
          <a:ln>
            <a:miter lim="800000"/>
            <a:headEnd/>
            <a:tailEnd/>
          </a:ln>
        </p:spPr>
        <p:txBody>
          <a:bodyPr anchor="ctr">
            <a:prstTxWarp prst="textNoShape">
              <a:avLst/>
            </a:prstTxWarp>
          </a:bodyPr>
          <a:lstStyle/>
          <a:p>
            <a:pPr algn="l" eaLnBrk="1" hangingPunct="1"/>
            <a:r>
              <a:rPr lang="fr-CH" b="1" dirty="0" smtClean="0">
                <a:solidFill>
                  <a:srgbClr val="131260"/>
                </a:solidFill>
                <a:latin typeface="Arial" pitchFamily="-65" charset="0"/>
              </a:rPr>
              <a:t>Méthodologie : l</a:t>
            </a:r>
            <a:r>
              <a:rPr lang="fr-CH" b="1" dirty="0" smtClean="0">
                <a:solidFill>
                  <a:srgbClr val="131260"/>
                </a:solidFill>
                <a:latin typeface="Arial" pitchFamily="-65" charset="0"/>
              </a:rPr>
              <a:t>es </a:t>
            </a:r>
            <a:r>
              <a:rPr lang="fr-CH" b="1" dirty="0">
                <a:solidFill>
                  <a:srgbClr val="131260"/>
                </a:solidFill>
                <a:latin typeface="Arial" pitchFamily="-65" charset="0"/>
              </a:rPr>
              <a:t>différentes étapes d’une </a:t>
            </a:r>
            <a:r>
              <a:rPr lang="fr-CH" b="1" dirty="0" smtClean="0">
                <a:solidFill>
                  <a:srgbClr val="131260"/>
                </a:solidFill>
                <a:latin typeface="Arial" pitchFamily="-65" charset="0"/>
              </a:rPr>
              <a:t>EIS</a:t>
            </a:r>
            <a:endParaRPr lang="fr-CH" b="1" dirty="0">
              <a:solidFill>
                <a:srgbClr val="131260"/>
              </a:solidFill>
              <a:latin typeface="Arial" pitchFamily="-65" charset="0"/>
            </a:endParaRPr>
          </a:p>
        </p:txBody>
      </p:sp>
      <p:sp>
        <p:nvSpPr>
          <p:cNvPr id="3" name="Sous-titre 2"/>
          <p:cNvSpPr>
            <a:spLocks noGrp="1"/>
          </p:cNvSpPr>
          <p:nvPr>
            <p:ph type="subTitle" idx="4294967295"/>
          </p:nvPr>
        </p:nvSpPr>
        <p:spPr bwMode="auto">
          <a:xfrm>
            <a:off x="304800" y="1447800"/>
            <a:ext cx="8839200" cy="5105400"/>
          </a:xfrm>
          <a:prstGeom prst="rect">
            <a:avLst/>
          </a:prstGeom>
          <a:noFill/>
          <a:ln>
            <a:miter lim="800000"/>
            <a:headEnd/>
            <a:tailEnd/>
          </a:ln>
        </p:spPr>
        <p:txBody>
          <a:bodyPr>
            <a:prstTxWarp prst="textNoShape">
              <a:avLst/>
            </a:prstTxWarp>
          </a:bodyPr>
          <a:lstStyle/>
          <a:p>
            <a:pPr marL="381000" indent="-381000" defTabSz="863600">
              <a:lnSpc>
                <a:spcPct val="90000"/>
              </a:lnSpc>
              <a:buSzPct val="90000"/>
              <a:buFont typeface="Times" pitchFamily="-65" charset="0"/>
              <a:buChar char="•"/>
            </a:pPr>
            <a:r>
              <a:rPr lang="fr-FR" sz="2400" b="1" dirty="0">
                <a:solidFill>
                  <a:srgbClr val="131260"/>
                </a:solidFill>
                <a:latin typeface="Arial" pitchFamily="-65" charset="0"/>
              </a:rPr>
              <a:t>La </a:t>
            </a:r>
            <a:r>
              <a:rPr lang="fr-FR" sz="2400" b="1" dirty="0">
                <a:solidFill>
                  <a:srgbClr val="B8123B"/>
                </a:solidFill>
                <a:latin typeface="Arial" pitchFamily="-65" charset="0"/>
              </a:rPr>
              <a:t>sélection</a:t>
            </a:r>
            <a:r>
              <a:rPr lang="fr-FR" sz="2400" b="1" dirty="0">
                <a:solidFill>
                  <a:srgbClr val="131260"/>
                </a:solidFill>
                <a:latin typeface="Arial" pitchFamily="-65" charset="0"/>
              </a:rPr>
              <a:t> (</a:t>
            </a:r>
            <a:r>
              <a:rPr lang="fr-FR" sz="2400" b="1" i="1" dirty="0">
                <a:solidFill>
                  <a:srgbClr val="131260"/>
                </a:solidFill>
                <a:latin typeface="Arial" pitchFamily="-65" charset="0"/>
              </a:rPr>
              <a:t>screening</a:t>
            </a:r>
            <a:r>
              <a:rPr lang="fr-FR" sz="2400" b="1" dirty="0">
                <a:solidFill>
                  <a:srgbClr val="131260"/>
                </a:solidFill>
                <a:latin typeface="Arial" pitchFamily="-65" charset="0"/>
              </a:rPr>
              <a:t>), ou dépistage ou tri </a:t>
            </a:r>
            <a:r>
              <a:rPr lang="fr-FR" sz="2400" b="1" dirty="0" err="1" smtClean="0">
                <a:solidFill>
                  <a:srgbClr val="131260"/>
                </a:solidFill>
                <a:latin typeface="Arial" pitchFamily="-65" charset="0"/>
              </a:rPr>
              <a:t>pré-liminaire</a:t>
            </a:r>
            <a:r>
              <a:rPr lang="fr-FR" sz="2400" b="1" dirty="0">
                <a:solidFill>
                  <a:srgbClr val="131260"/>
                </a:solidFill>
                <a:latin typeface="Arial" pitchFamily="-65" charset="0"/>
              </a:rPr>
              <a:t>, qui détermine s’il y a lieu d’effectuer une EIS</a:t>
            </a:r>
          </a:p>
          <a:p>
            <a:pPr marL="381000" indent="-381000" defTabSz="863600">
              <a:lnSpc>
                <a:spcPct val="80000"/>
              </a:lnSpc>
              <a:spcBef>
                <a:spcPts val="1176"/>
              </a:spcBef>
              <a:buSzPct val="90000"/>
              <a:buFont typeface="Times" pitchFamily="-65" charset="0"/>
              <a:buChar char="•"/>
            </a:pPr>
            <a:r>
              <a:rPr lang="fr-FR" sz="2400" b="1" dirty="0">
                <a:solidFill>
                  <a:srgbClr val="131260"/>
                </a:solidFill>
                <a:latin typeface="Arial" pitchFamily="-65" charset="0"/>
              </a:rPr>
              <a:t>Le </a:t>
            </a:r>
            <a:r>
              <a:rPr lang="fr-FR" sz="2400" b="1" dirty="0">
                <a:solidFill>
                  <a:srgbClr val="B8123B"/>
                </a:solidFill>
                <a:latin typeface="Arial" pitchFamily="-65" charset="0"/>
              </a:rPr>
              <a:t>cadrage et analyse sommaire</a:t>
            </a:r>
            <a:r>
              <a:rPr lang="fr-FR" sz="2400" b="1" dirty="0">
                <a:solidFill>
                  <a:srgbClr val="131260"/>
                </a:solidFill>
                <a:latin typeface="Arial" pitchFamily="-65" charset="0"/>
              </a:rPr>
              <a:t> (</a:t>
            </a:r>
            <a:r>
              <a:rPr lang="fr-FR" sz="2400" b="1" i="1" dirty="0" err="1">
                <a:solidFill>
                  <a:srgbClr val="131260"/>
                </a:solidFill>
                <a:latin typeface="Arial" pitchFamily="-65" charset="0"/>
              </a:rPr>
              <a:t>scoping</a:t>
            </a:r>
            <a:r>
              <a:rPr lang="fr-FR" sz="2400" b="1" dirty="0">
                <a:solidFill>
                  <a:srgbClr val="131260"/>
                </a:solidFill>
                <a:latin typeface="Arial" pitchFamily="-65" charset="0"/>
              </a:rPr>
              <a:t>) ou délimitation et définition de l'étude ; c'est l’examen de la portée qui établit les termes de référence pour l’EIS (le type d’évaluation à réaliser, le comment et le pourquoi)</a:t>
            </a:r>
          </a:p>
          <a:p>
            <a:pPr marL="381000" indent="-381000" defTabSz="863600">
              <a:lnSpc>
                <a:spcPct val="80000"/>
              </a:lnSpc>
              <a:spcBef>
                <a:spcPts val="1176"/>
              </a:spcBef>
              <a:buSzPct val="90000"/>
              <a:buFont typeface="Times" pitchFamily="-65" charset="0"/>
              <a:buChar char="•"/>
            </a:pPr>
            <a:r>
              <a:rPr lang="fr-FR" sz="2400" b="1" dirty="0">
                <a:solidFill>
                  <a:srgbClr val="131260"/>
                </a:solidFill>
                <a:latin typeface="Arial" pitchFamily="-65" charset="0"/>
              </a:rPr>
              <a:t>L’</a:t>
            </a:r>
            <a:r>
              <a:rPr lang="fr-FR" sz="2400" b="1" dirty="0">
                <a:solidFill>
                  <a:srgbClr val="B8123B"/>
                </a:solidFill>
                <a:latin typeface="Arial" pitchFamily="-65" charset="0"/>
              </a:rPr>
              <a:t>évaluation</a:t>
            </a:r>
            <a:r>
              <a:rPr lang="fr-FR" sz="2400" b="1" dirty="0">
                <a:solidFill>
                  <a:srgbClr val="131260"/>
                </a:solidFill>
                <a:latin typeface="Arial" pitchFamily="-65" charset="0"/>
              </a:rPr>
              <a:t>, qui examine le potentiel de l’objet évalué à affecter positivement ou négativement la santé</a:t>
            </a:r>
          </a:p>
          <a:p>
            <a:pPr marL="381000" indent="-381000" defTabSz="863600">
              <a:lnSpc>
                <a:spcPct val="80000"/>
              </a:lnSpc>
              <a:spcBef>
                <a:spcPts val="1176"/>
              </a:spcBef>
              <a:buSzPct val="90000"/>
              <a:buFont typeface="Times" pitchFamily="-65" charset="0"/>
              <a:buChar char="•"/>
            </a:pPr>
            <a:r>
              <a:rPr lang="fr-FR" sz="2400" b="1" dirty="0">
                <a:solidFill>
                  <a:srgbClr val="131260"/>
                </a:solidFill>
                <a:latin typeface="Arial" pitchFamily="-65" charset="0"/>
              </a:rPr>
              <a:t>Le </a:t>
            </a:r>
            <a:r>
              <a:rPr lang="fr-FR" sz="2400" b="1" dirty="0">
                <a:solidFill>
                  <a:srgbClr val="B8123B"/>
                </a:solidFill>
                <a:latin typeface="Arial" pitchFamily="-65" charset="0"/>
              </a:rPr>
              <a:t>rapport</a:t>
            </a:r>
            <a:r>
              <a:rPr lang="fr-FR" sz="2400" b="1" dirty="0">
                <a:solidFill>
                  <a:srgbClr val="131260"/>
                </a:solidFill>
                <a:latin typeface="Arial" pitchFamily="-65" charset="0"/>
              </a:rPr>
              <a:t>, qui expose les résultats de l’évaluation, rassemble les données probantes et prépare la </a:t>
            </a:r>
            <a:r>
              <a:rPr lang="fr-FR" sz="2400" b="1" dirty="0">
                <a:solidFill>
                  <a:srgbClr val="B8123B"/>
                </a:solidFill>
                <a:latin typeface="Arial" pitchFamily="-65" charset="0"/>
              </a:rPr>
              <a:t>prise de décision</a:t>
            </a:r>
            <a:r>
              <a:rPr lang="fr-FR" sz="2400" b="1" dirty="0">
                <a:solidFill>
                  <a:srgbClr val="131260"/>
                </a:solidFill>
                <a:latin typeface="Arial" pitchFamily="-65" charset="0"/>
              </a:rPr>
              <a:t> </a:t>
            </a:r>
          </a:p>
          <a:p>
            <a:pPr marL="381000" indent="-381000" defTabSz="863600">
              <a:lnSpc>
                <a:spcPct val="80000"/>
              </a:lnSpc>
              <a:spcBef>
                <a:spcPts val="1176"/>
              </a:spcBef>
              <a:buSzPct val="90000"/>
              <a:buFont typeface="Times" pitchFamily="-65" charset="0"/>
              <a:buChar char="•"/>
            </a:pPr>
            <a:r>
              <a:rPr lang="fr-FR" sz="2400" b="1" dirty="0">
                <a:solidFill>
                  <a:srgbClr val="131260"/>
                </a:solidFill>
                <a:latin typeface="Arial" pitchFamily="-65" charset="0"/>
              </a:rPr>
              <a:t>Le </a:t>
            </a:r>
            <a:r>
              <a:rPr lang="fr-FR" sz="2400" b="1" dirty="0">
                <a:solidFill>
                  <a:srgbClr val="B8123B"/>
                </a:solidFill>
                <a:latin typeface="Arial" pitchFamily="-65" charset="0"/>
              </a:rPr>
              <a:t>suivi</a:t>
            </a:r>
            <a:r>
              <a:rPr lang="fr-FR" sz="2400" b="1" dirty="0">
                <a:solidFill>
                  <a:srgbClr val="131260"/>
                </a:solidFill>
                <a:latin typeface="Arial" pitchFamily="-65" charset="0"/>
              </a:rPr>
              <a:t> de la mise en œuvre des</a:t>
            </a:r>
            <a:r>
              <a:rPr lang="fr-FR" sz="2400" b="1" dirty="0" smtClean="0">
                <a:solidFill>
                  <a:srgbClr val="131260"/>
                </a:solidFill>
                <a:latin typeface="Arial" pitchFamily="-65" charset="0"/>
              </a:rPr>
              <a:t> </a:t>
            </a:r>
            <a:br>
              <a:rPr lang="fr-FR" sz="2400" b="1" dirty="0" smtClean="0">
                <a:solidFill>
                  <a:srgbClr val="131260"/>
                </a:solidFill>
                <a:latin typeface="Arial" pitchFamily="-65" charset="0"/>
              </a:rPr>
            </a:br>
            <a:r>
              <a:rPr lang="fr-FR" sz="2400" b="1" dirty="0" smtClean="0">
                <a:solidFill>
                  <a:srgbClr val="131260"/>
                </a:solidFill>
                <a:latin typeface="Arial" pitchFamily="-65" charset="0"/>
              </a:rPr>
              <a:t>changements proposés </a:t>
            </a:r>
            <a:r>
              <a:rPr lang="fr-FR" sz="2400" b="1" dirty="0">
                <a:solidFill>
                  <a:srgbClr val="131260"/>
                </a:solidFill>
                <a:latin typeface="Arial" pitchFamily="-65" charset="0"/>
              </a:rPr>
              <a:t>et la </a:t>
            </a:r>
            <a:r>
              <a:rPr lang="fr-FR" sz="2400" b="1" dirty="0" err="1">
                <a:solidFill>
                  <a:srgbClr val="B8123B"/>
                </a:solidFill>
                <a:latin typeface="Arial" pitchFamily="-65" charset="0"/>
              </a:rPr>
              <a:t>post-évaluation</a:t>
            </a:r>
            <a:endParaRPr lang="fr-CH" sz="2400" b="1" dirty="0">
              <a:solidFill>
                <a:srgbClr val="131260"/>
              </a:solidFill>
              <a:latin typeface="Arial"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animBg="1"/>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685800" y="762001"/>
            <a:ext cx="8077200" cy="654050"/>
          </a:xfrm>
          <a:prstGeom prst="rect">
            <a:avLst/>
          </a:prstGeom>
          <a:noFill/>
          <a:ln w="9525">
            <a:noFill/>
            <a:round/>
            <a:headEnd/>
            <a:tailEnd/>
          </a:ln>
          <a:effectLst/>
        </p:spPr>
        <p:txBody>
          <a:bodyPr anchor="ctr">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dirty="0">
                <a:solidFill>
                  <a:srgbClr val="131260"/>
                </a:solidFill>
                <a:effectLst>
                  <a:outerShdw blurRad="38100" dist="38100" dir="2700000" algn="tl">
                    <a:srgbClr val="DDDDDD"/>
                  </a:outerShdw>
                </a:effectLst>
                <a:ea typeface="Lucida Sans Unicode" pitchFamily="-65" charset="-52"/>
                <a:cs typeface="Lucida Sans Unicode" pitchFamily="-65" charset="-52"/>
              </a:rPr>
              <a:t>Les différents types d’EIS</a:t>
            </a:r>
          </a:p>
        </p:txBody>
      </p:sp>
      <p:graphicFrame>
        <p:nvGraphicFramePr>
          <p:cNvPr id="41050" name="Group 90"/>
          <p:cNvGraphicFramePr>
            <a:graphicFrameLocks noGrp="1"/>
          </p:cNvGraphicFramePr>
          <p:nvPr/>
        </p:nvGraphicFramePr>
        <p:xfrm>
          <a:off x="381001" y="1447800"/>
          <a:ext cx="8610600" cy="4774231"/>
        </p:xfrm>
        <a:graphic>
          <a:graphicData uri="http://schemas.openxmlformats.org/drawingml/2006/table">
            <a:tbl>
              <a:tblPr/>
              <a:tblGrid>
                <a:gridCol w="1805106"/>
                <a:gridCol w="2118753"/>
                <a:gridCol w="2104051"/>
                <a:gridCol w="2582690"/>
              </a:tblGrid>
              <a:tr h="409575">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65" charset="0"/>
                        <a:buNone/>
                        <a:tabLst/>
                      </a:pPr>
                      <a:endParaRPr kumimoji="0" lang="fr-FR" sz="1800" b="0" i="0" u="none" strike="noStrike" cap="none" normalizeH="0" baseline="0">
                        <a:ln>
                          <a:noFill/>
                        </a:ln>
                        <a:solidFill>
                          <a:schemeClr val="bg1"/>
                        </a:solidFill>
                        <a:effectLst/>
                        <a:latin typeface="Arial" pitchFamily="-65" charset="0"/>
                        <a:ea typeface="Arial" pitchFamily="-65" charset="0"/>
                        <a:cs typeface="Arial" pitchFamily="-65"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4000"/>
                        </a:lnSpc>
                        <a:spcBef>
                          <a:spcPts val="6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2400" b="1" i="0" u="none" strike="noStrike" cap="none" normalizeH="0" baseline="0">
                          <a:ln>
                            <a:noFill/>
                          </a:ln>
                          <a:solidFill>
                            <a:srgbClr val="B8123B"/>
                          </a:solidFill>
                          <a:effectLst/>
                          <a:latin typeface="Arial" pitchFamily="-65" charset="0"/>
                          <a:ea typeface="Arial" pitchFamily="-65" charset="0"/>
                          <a:cs typeface="Arial" pitchFamily="-65" charset="0"/>
                        </a:rPr>
                        <a:t>Desktop</a:t>
                      </a:r>
                    </a:p>
                  </a:txBody>
                  <a:tcPr marL="90000" marR="90000" marT="83304"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l" defTabSz="449263" rtl="0" eaLnBrk="0" fontAlgn="base" latinLnBrk="0" hangingPunct="0">
                        <a:lnSpc>
                          <a:spcPct val="94000"/>
                        </a:lnSpc>
                        <a:spcBef>
                          <a:spcPts val="6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2400" b="1" i="0" u="none" strike="noStrike" cap="none" normalizeH="0" baseline="0">
                          <a:ln>
                            <a:noFill/>
                          </a:ln>
                          <a:solidFill>
                            <a:srgbClr val="B8123B"/>
                          </a:solidFill>
                          <a:effectLst/>
                          <a:latin typeface="Arial" pitchFamily="-65" charset="0"/>
                          <a:ea typeface="Arial" pitchFamily="-65" charset="0"/>
                          <a:cs typeface="Arial" pitchFamily="-65" charset="0"/>
                        </a:rPr>
                        <a:t>Rapide</a:t>
                      </a:r>
                    </a:p>
                  </a:txBody>
                  <a:tcPr marL="90000" marR="90000" marT="83304"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l" defTabSz="449263" rtl="0" eaLnBrk="0" fontAlgn="base" latinLnBrk="0" hangingPunct="0">
                        <a:lnSpc>
                          <a:spcPct val="94000"/>
                        </a:lnSpc>
                        <a:spcBef>
                          <a:spcPts val="6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2400" b="1" i="0" u="none" strike="noStrike" cap="none" normalizeH="0" baseline="0" dirty="0">
                          <a:ln>
                            <a:noFill/>
                          </a:ln>
                          <a:solidFill>
                            <a:srgbClr val="B8123B"/>
                          </a:solidFill>
                          <a:effectLst/>
                          <a:latin typeface="Arial" pitchFamily="-65" charset="0"/>
                          <a:ea typeface="Arial" pitchFamily="-65" charset="0"/>
                          <a:cs typeface="Arial" pitchFamily="-65" charset="0"/>
                        </a:rPr>
                        <a:t>Complète</a:t>
                      </a:r>
                    </a:p>
                  </a:txBody>
                  <a:tcPr marL="90000" marR="90000" marT="83304"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6699FF"/>
                    </a:solidFill>
                  </a:tcPr>
                </a:tc>
              </a:tr>
              <a:tr h="1096963">
                <a:tc>
                  <a:txBody>
                    <a:bodyPr/>
                    <a:lstStyle/>
                    <a:p>
                      <a:pPr marL="0" marR="0" lvl="0" indent="0" algn="l" defTabSz="449263" rtl="0" eaLnBrk="0" fontAlgn="base" latinLnBrk="0" hangingPunct="0">
                        <a:lnSpc>
                          <a:spcPct val="94000"/>
                        </a:lnSpc>
                        <a:spcBef>
                          <a:spcPts val="6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2400" b="1" i="0" u="none" strike="noStrike" cap="none" normalizeH="0" baseline="0">
                          <a:ln>
                            <a:noFill/>
                          </a:ln>
                          <a:solidFill>
                            <a:srgbClr val="B8123B"/>
                          </a:solidFill>
                          <a:effectLst/>
                          <a:latin typeface="Arial" pitchFamily="-65" charset="0"/>
                          <a:ea typeface="Arial" pitchFamily="-65" charset="0"/>
                          <a:cs typeface="Arial" pitchFamily="-65" charset="0"/>
                        </a:rPr>
                        <a:t>Acteurs</a:t>
                      </a:r>
                    </a:p>
                    <a:p>
                      <a:pPr marL="0" marR="0" lvl="0" indent="0" algn="l" defTabSz="449263" rtl="0" eaLnBrk="0" fontAlgn="base" latinLnBrk="0" hangingPunct="0">
                        <a:lnSpc>
                          <a:spcPct val="94000"/>
                        </a:lnSpc>
                        <a:spcBef>
                          <a:spcPts val="6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2400" b="1" i="0" u="none" strike="noStrike" cap="none" normalizeH="0" baseline="0">
                        <a:ln>
                          <a:noFill/>
                        </a:ln>
                        <a:solidFill>
                          <a:srgbClr val="B8123B"/>
                        </a:solidFill>
                        <a:effectLst/>
                        <a:latin typeface="Arial" pitchFamily="-65" charset="0"/>
                        <a:ea typeface="Arial" pitchFamily="-65" charset="0"/>
                        <a:cs typeface="Arial" pitchFamily="-65" charset="0"/>
                      </a:endParaRPr>
                    </a:p>
                  </a:txBody>
                  <a:tcPr marL="90000" marR="90000" marT="83304"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l" defTabSz="449263" rtl="0" eaLnBrk="0" fontAlgn="base" latinLnBrk="0" hangingPunct="0">
                        <a:lnSpc>
                          <a:spcPct val="79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rPr>
                        <a:t>Fonctionnaire responsable dans une organisation</a:t>
                      </a:r>
                    </a:p>
                    <a:p>
                      <a:pPr marL="0" marR="0" lvl="0" indent="0" algn="l" defTabSz="449263" rtl="0" eaLnBrk="0" fontAlgn="base" latinLnBrk="0" hangingPunct="0">
                        <a:lnSpc>
                          <a:spcPct val="79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endParaRPr>
                    </a:p>
                  </a:txBody>
                  <a:tcPr marL="90000" marR="90000" marT="176148"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rPr>
                        <a:t>Analyste</a:t>
                      </a:r>
                    </a:p>
                    <a:p>
                      <a:pPr marL="0" marR="0" lvl="0" indent="0" algn="l" defTabSz="449263" rtl="0" eaLnBrk="0" fontAlgn="base" latinLnBrk="0" hangingPunct="0">
                        <a:lnSpc>
                          <a:spcPct val="79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rPr>
                        <a:t>Experts</a:t>
                      </a:r>
                    </a:p>
                    <a:p>
                      <a:pPr marL="0" marR="0" lvl="0" indent="0" algn="l" defTabSz="449263" rtl="0" eaLnBrk="0" fontAlgn="base" latinLnBrk="0" hangingPunct="0">
                        <a:lnSpc>
                          <a:spcPct val="79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endParaRPr>
                    </a:p>
                  </a:txBody>
                  <a:tcPr marL="90000" marR="90000" marT="176148"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79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a:ln>
                            <a:noFill/>
                          </a:ln>
                          <a:solidFill>
                            <a:srgbClr val="131260"/>
                          </a:solidFill>
                          <a:effectLst/>
                          <a:latin typeface="Arial" pitchFamily="-65" charset="0"/>
                          <a:ea typeface="Arial" pitchFamily="-65" charset="0"/>
                          <a:cs typeface="Arial" pitchFamily="-65" charset="0"/>
                        </a:rPr>
                        <a:t>Équipe d’évaluation</a:t>
                      </a:r>
                    </a:p>
                    <a:p>
                      <a:pPr marL="0" marR="0" lvl="0" indent="0" algn="l" defTabSz="449263" rtl="0" eaLnBrk="0" fontAlgn="base" latinLnBrk="0" hangingPunct="0">
                        <a:lnSpc>
                          <a:spcPct val="79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a:ln>
                            <a:noFill/>
                          </a:ln>
                          <a:solidFill>
                            <a:srgbClr val="131260"/>
                          </a:solidFill>
                          <a:effectLst/>
                          <a:latin typeface="Arial" pitchFamily="-65" charset="0"/>
                          <a:ea typeface="Arial" pitchFamily="-65" charset="0"/>
                          <a:cs typeface="Arial" pitchFamily="-65" charset="0"/>
                        </a:rPr>
                        <a:t>Experts</a:t>
                      </a:r>
                    </a:p>
                    <a:p>
                      <a:pPr marL="0" marR="0" lvl="0" indent="0" algn="l" defTabSz="449263" rtl="0" eaLnBrk="0" fontAlgn="base" latinLnBrk="0" hangingPunct="0">
                        <a:lnSpc>
                          <a:spcPct val="79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a:ln>
                            <a:noFill/>
                          </a:ln>
                          <a:solidFill>
                            <a:srgbClr val="131260"/>
                          </a:solidFill>
                          <a:effectLst/>
                          <a:latin typeface="Arial" pitchFamily="-65" charset="0"/>
                          <a:ea typeface="Arial" pitchFamily="-65" charset="0"/>
                          <a:cs typeface="Arial" pitchFamily="-65" charset="0"/>
                        </a:rPr>
                        <a:t>Groupe de pilotage</a:t>
                      </a:r>
                    </a:p>
                  </a:txBody>
                  <a:tcPr marL="90000" marR="90000" marT="176148"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r>
              <a:tr h="1047750">
                <a:tc>
                  <a:txBody>
                    <a:bodyPr/>
                    <a:lstStyle/>
                    <a:p>
                      <a:pPr marL="0" marR="0" lvl="0" indent="0" algn="l" defTabSz="449263" rtl="0" eaLnBrk="0" fontAlgn="base" latinLnBrk="0" hangingPunct="0">
                        <a:lnSpc>
                          <a:spcPct val="94000"/>
                        </a:lnSpc>
                        <a:spcBef>
                          <a:spcPts val="5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2000" b="1" i="0" u="none" strike="noStrike" cap="none" normalizeH="0" baseline="0">
                          <a:ln>
                            <a:noFill/>
                          </a:ln>
                          <a:solidFill>
                            <a:srgbClr val="B8123B"/>
                          </a:solidFill>
                          <a:effectLst/>
                          <a:latin typeface="Arial" pitchFamily="-65" charset="0"/>
                          <a:ea typeface="Arial" pitchFamily="-65" charset="0"/>
                          <a:cs typeface="Arial" pitchFamily="-65" charset="0"/>
                        </a:rPr>
                        <a:t>Informations / Données probantes</a:t>
                      </a:r>
                    </a:p>
                  </a:txBody>
                  <a:tcPr marL="90000" marR="90000" marT="77040"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a:ln>
                            <a:noFill/>
                          </a:ln>
                          <a:solidFill>
                            <a:srgbClr val="131260"/>
                          </a:solidFill>
                          <a:effectLst/>
                          <a:latin typeface="Arial" pitchFamily="-65" charset="0"/>
                          <a:ea typeface="Arial" pitchFamily="-65" charset="0"/>
                          <a:cs typeface="Arial" pitchFamily="-65" charset="0"/>
                        </a:rPr>
                        <a:t>Déjà disponibles</a:t>
                      </a:r>
                    </a:p>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1800" b="0" i="0" u="none" strike="noStrike" cap="none" normalizeH="0" baseline="0">
                        <a:ln>
                          <a:noFill/>
                        </a:ln>
                        <a:solidFill>
                          <a:srgbClr val="131260"/>
                        </a:solidFill>
                        <a:effectLst/>
                        <a:latin typeface="Arial" pitchFamily="-65" charset="0"/>
                        <a:ea typeface="Arial" pitchFamily="-65" charset="0"/>
                        <a:cs typeface="Arial" pitchFamily="-65" charset="0"/>
                      </a:endParaRPr>
                    </a:p>
                  </a:txBody>
                  <a:tcPr marL="90000" marR="90000" marT="74087"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rPr>
                        <a:t>Déjà disponibles</a:t>
                      </a:r>
                    </a:p>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endParaRPr>
                    </a:p>
                  </a:txBody>
                  <a:tcPr marL="90000" marR="90000" marT="74087"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a:ln>
                            <a:noFill/>
                          </a:ln>
                          <a:solidFill>
                            <a:srgbClr val="131260"/>
                          </a:solidFill>
                          <a:effectLst/>
                          <a:latin typeface="Arial" pitchFamily="-65" charset="0"/>
                          <a:ea typeface="Arial" pitchFamily="-65" charset="0"/>
                          <a:cs typeface="Arial" pitchFamily="-65" charset="0"/>
                        </a:rPr>
                        <a:t>Déjà disponibles</a:t>
                      </a:r>
                    </a:p>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a:ln>
                            <a:noFill/>
                          </a:ln>
                          <a:solidFill>
                            <a:srgbClr val="131260"/>
                          </a:solidFill>
                          <a:effectLst/>
                          <a:latin typeface="Arial" pitchFamily="-65" charset="0"/>
                          <a:ea typeface="Arial" pitchFamily="-65" charset="0"/>
                          <a:cs typeface="Arial" pitchFamily="-65" charset="0"/>
                        </a:rPr>
                        <a:t>Collecte de nouvelles données</a:t>
                      </a:r>
                    </a:p>
                  </a:txBody>
                  <a:tcPr marL="90000" marR="90000" marT="74087"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r>
              <a:tr h="1081088">
                <a:tc>
                  <a:txBody>
                    <a:bodyPr/>
                    <a:lstStyle/>
                    <a:p>
                      <a:pPr marL="0" marR="0" lvl="0" indent="0" algn="l" defTabSz="449263" rtl="0" eaLnBrk="0" fontAlgn="base" latinLnBrk="0" hangingPunct="0">
                        <a:lnSpc>
                          <a:spcPct val="94000"/>
                        </a:lnSpc>
                        <a:spcBef>
                          <a:spcPts val="6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2400" b="1" i="0" u="none" strike="noStrike" cap="none" normalizeH="0" baseline="0">
                          <a:ln>
                            <a:noFill/>
                          </a:ln>
                          <a:solidFill>
                            <a:srgbClr val="B8123B"/>
                          </a:solidFill>
                          <a:effectLst/>
                          <a:latin typeface="Arial" pitchFamily="-65" charset="0"/>
                          <a:ea typeface="Arial" pitchFamily="-65" charset="0"/>
                          <a:cs typeface="Arial" pitchFamily="-65" charset="0"/>
                        </a:rPr>
                        <a:t>Outils</a:t>
                      </a:r>
                    </a:p>
                  </a:txBody>
                  <a:tcPr marL="90000" marR="90000" marT="83304"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l" defTabSz="449263" rtl="0" eaLnBrk="0" fontAlgn="base" latinLnBrk="0" hangingPunct="0">
                        <a:lnSpc>
                          <a:spcPct val="94000"/>
                        </a:lnSpc>
                        <a:spcBef>
                          <a:spcPts val="4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600" b="0" i="0" u="none" strike="noStrike" cap="none" normalizeH="0" baseline="0">
                          <a:ln>
                            <a:noFill/>
                          </a:ln>
                          <a:solidFill>
                            <a:srgbClr val="131260"/>
                          </a:solidFill>
                          <a:effectLst/>
                          <a:latin typeface="Arial" pitchFamily="-65" charset="0"/>
                          <a:ea typeface="Arial" pitchFamily="-65" charset="0"/>
                          <a:cs typeface="Arial" pitchFamily="-65" charset="0"/>
                        </a:rPr>
                        <a:t>Surtout les données prob. de la littérature</a:t>
                      </a:r>
                    </a:p>
                    <a:p>
                      <a:pPr marL="0" marR="0" lvl="0" indent="0" algn="l" defTabSz="449263" rtl="0" eaLnBrk="0" fontAlgn="base" latinLnBrk="0" hangingPunct="0">
                        <a:lnSpc>
                          <a:spcPct val="94000"/>
                        </a:lnSpc>
                        <a:spcBef>
                          <a:spcPts val="4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600" b="0" i="0" u="none" strike="noStrike" cap="none" normalizeH="0" baseline="0">
                          <a:ln>
                            <a:noFill/>
                          </a:ln>
                          <a:solidFill>
                            <a:srgbClr val="131260"/>
                          </a:solidFill>
                          <a:effectLst/>
                          <a:latin typeface="Arial" pitchFamily="-65" charset="0"/>
                          <a:ea typeface="Arial" pitchFamily="-65" charset="0"/>
                          <a:cs typeface="Arial" pitchFamily="-65" charset="0"/>
                        </a:rPr>
                        <a:t>Consultation de fonctionnaires</a:t>
                      </a:r>
                    </a:p>
                  </a:txBody>
                  <a:tcPr marL="90000" marR="90000" marT="70776"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94000"/>
                        </a:lnSpc>
                        <a:spcBef>
                          <a:spcPts val="4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600" b="0" i="0" u="none" strike="noStrike" cap="none" normalizeH="0" baseline="0">
                          <a:ln>
                            <a:noFill/>
                          </a:ln>
                          <a:solidFill>
                            <a:srgbClr val="131260"/>
                          </a:solidFill>
                          <a:effectLst/>
                          <a:latin typeface="Arial" pitchFamily="-65" charset="0"/>
                          <a:ea typeface="Arial" pitchFamily="-65" charset="0"/>
                          <a:cs typeface="Arial" pitchFamily="-65" charset="0"/>
                        </a:rPr>
                        <a:t>Surtout les données prob. de la litt.</a:t>
                      </a:r>
                    </a:p>
                    <a:p>
                      <a:pPr marL="0" marR="0" lvl="0" indent="0" algn="l" defTabSz="449263" rtl="0" eaLnBrk="0" fontAlgn="base" latinLnBrk="0" hangingPunct="0">
                        <a:lnSpc>
                          <a:spcPct val="94000"/>
                        </a:lnSpc>
                        <a:spcBef>
                          <a:spcPts val="4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600" b="0" i="0" u="none" strike="noStrike" cap="none" normalizeH="0" baseline="0">
                          <a:ln>
                            <a:noFill/>
                          </a:ln>
                          <a:solidFill>
                            <a:srgbClr val="131260"/>
                          </a:solidFill>
                          <a:effectLst/>
                          <a:latin typeface="Arial" pitchFamily="-65" charset="0"/>
                          <a:ea typeface="Arial" pitchFamily="-65" charset="0"/>
                          <a:cs typeface="Arial" pitchFamily="-65" charset="0"/>
                        </a:rPr>
                        <a:t>Consultation d’experts</a:t>
                      </a:r>
                    </a:p>
                  </a:txBody>
                  <a:tcPr marL="90000" marR="90000" marT="70776"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rPr>
                        <a:t>Revues </a:t>
                      </a:r>
                      <a:r>
                        <a:rPr kumimoji="0" lang="fr-CH" sz="1800" b="0" i="0" u="none" strike="noStrike" cap="none" normalizeH="0" baseline="0" dirty="0" smtClean="0">
                          <a:ln>
                            <a:noFill/>
                          </a:ln>
                          <a:solidFill>
                            <a:srgbClr val="131260"/>
                          </a:solidFill>
                          <a:effectLst/>
                          <a:latin typeface="Arial" pitchFamily="-65" charset="0"/>
                          <a:ea typeface="Arial" pitchFamily="-65" charset="0"/>
                          <a:cs typeface="Arial" pitchFamily="-65" charset="0"/>
                        </a:rPr>
                        <a:t>de littérature</a:t>
                      </a:r>
                      <a:r>
                        <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rPr>
                        <a:t>, études, processus participatifs, etc.</a:t>
                      </a:r>
                    </a:p>
                  </a:txBody>
                  <a:tcPr marL="90000" marR="90000" marT="74087"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r>
              <a:tr h="517525">
                <a:tc>
                  <a:txBody>
                    <a:bodyPr/>
                    <a:lstStyle/>
                    <a:p>
                      <a:pPr marL="0" marR="0" lvl="0" indent="0" algn="l" defTabSz="449263" rtl="0" eaLnBrk="0" fontAlgn="base" latinLnBrk="0" hangingPunct="0">
                        <a:lnSpc>
                          <a:spcPct val="94000"/>
                        </a:lnSpc>
                        <a:spcBef>
                          <a:spcPts val="6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2400" b="1" i="0" u="none" strike="noStrike" cap="none" normalizeH="0" baseline="0">
                          <a:ln>
                            <a:noFill/>
                          </a:ln>
                          <a:solidFill>
                            <a:srgbClr val="B8123B"/>
                          </a:solidFill>
                          <a:effectLst/>
                          <a:latin typeface="Arial" pitchFamily="-65" charset="0"/>
                          <a:ea typeface="Arial" pitchFamily="-65" charset="0"/>
                          <a:cs typeface="Arial" pitchFamily="-65" charset="0"/>
                        </a:rPr>
                        <a:t>Temps</a:t>
                      </a:r>
                    </a:p>
                  </a:txBody>
                  <a:tcPr marL="90000" marR="90000" marT="83304"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rPr>
                        <a:t>Jours</a:t>
                      </a:r>
                    </a:p>
                  </a:txBody>
                  <a:tcPr marL="90000" marR="90000" marT="74087"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smtClean="0">
                          <a:ln>
                            <a:noFill/>
                          </a:ln>
                          <a:solidFill>
                            <a:srgbClr val="131260"/>
                          </a:solidFill>
                          <a:effectLst/>
                          <a:latin typeface="Arial" pitchFamily="-65" charset="0"/>
                          <a:ea typeface="Arial" pitchFamily="-65" charset="0"/>
                          <a:cs typeface="Arial" pitchFamily="-65" charset="0"/>
                        </a:rPr>
                        <a:t>Semaines à mois</a:t>
                      </a:r>
                      <a:endPar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endParaRPr>
                    </a:p>
                  </a:txBody>
                  <a:tcPr marL="90000" marR="90000" marT="74087"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smtClean="0">
                          <a:ln>
                            <a:noFill/>
                          </a:ln>
                          <a:solidFill>
                            <a:srgbClr val="131260"/>
                          </a:solidFill>
                          <a:effectLst/>
                          <a:latin typeface="Arial" pitchFamily="-65" charset="0"/>
                          <a:ea typeface="Arial" pitchFamily="-65" charset="0"/>
                          <a:cs typeface="Arial" pitchFamily="-65" charset="0"/>
                        </a:rPr>
                        <a:t>Mois à année</a:t>
                      </a:r>
                      <a:endPar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endParaRPr>
                    </a:p>
                  </a:txBody>
                  <a:tcPr marL="90000" marR="90000" marT="74087"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449263" rtl="0" eaLnBrk="0" fontAlgn="base" latinLnBrk="0" hangingPunct="0">
                        <a:lnSpc>
                          <a:spcPct val="94000"/>
                        </a:lnSpc>
                        <a:spcBef>
                          <a:spcPts val="60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2400" b="1" i="0" u="none" strike="noStrike" cap="none" normalizeH="0" baseline="0" dirty="0" smtClean="0">
                          <a:ln>
                            <a:noFill/>
                          </a:ln>
                          <a:solidFill>
                            <a:srgbClr val="B8123B"/>
                          </a:solidFill>
                          <a:effectLst/>
                          <a:latin typeface="Arial" pitchFamily="-65" charset="0"/>
                          <a:ea typeface="Arial" pitchFamily="-65" charset="0"/>
                          <a:cs typeface="Arial" pitchFamily="-65" charset="0"/>
                        </a:rPr>
                        <a:t>Budget </a:t>
                      </a:r>
                      <a:r>
                        <a:rPr kumimoji="0" lang="fr-CH" sz="1400" b="1" i="0" u="none" strike="noStrike" cap="none" normalizeH="0" baseline="0" dirty="0" smtClean="0">
                          <a:ln>
                            <a:noFill/>
                          </a:ln>
                          <a:solidFill>
                            <a:srgbClr val="B8123B"/>
                          </a:solidFill>
                          <a:effectLst/>
                          <a:latin typeface="Arial" pitchFamily="-65" charset="0"/>
                          <a:ea typeface="Arial" pitchFamily="-65" charset="0"/>
                          <a:cs typeface="Arial" pitchFamily="-65" charset="0"/>
                        </a:rPr>
                        <a:t>(ind.)</a:t>
                      </a:r>
                      <a:endParaRPr kumimoji="0" lang="fr-CH" sz="2400" b="1" i="0" u="none" strike="noStrike" cap="none" normalizeH="0" baseline="0" dirty="0">
                        <a:ln>
                          <a:noFill/>
                        </a:ln>
                        <a:solidFill>
                          <a:srgbClr val="B8123B"/>
                        </a:solidFill>
                        <a:effectLst/>
                        <a:latin typeface="Arial" pitchFamily="-65" charset="0"/>
                        <a:ea typeface="Arial" pitchFamily="-65" charset="0"/>
                        <a:cs typeface="Arial" pitchFamily="-65" charset="0"/>
                      </a:endParaRPr>
                    </a:p>
                  </a:txBody>
                  <a:tcPr marL="90000" marR="90000" marT="83304"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rPr>
                        <a:t>0-1’000</a:t>
                      </a:r>
                      <a:r>
                        <a:rPr kumimoji="0" lang="fr-CH" sz="1800" b="0" i="0" u="none" strike="noStrike" cap="none" normalizeH="0" baseline="0" dirty="0" smtClean="0">
                          <a:ln>
                            <a:noFill/>
                          </a:ln>
                          <a:solidFill>
                            <a:srgbClr val="131260"/>
                          </a:solidFill>
                          <a:effectLst/>
                          <a:latin typeface="Arial" pitchFamily="-65" charset="0"/>
                          <a:ea typeface="Arial" pitchFamily="-65" charset="0"/>
                          <a:cs typeface="Arial" pitchFamily="-65" charset="0"/>
                        </a:rPr>
                        <a:t> €</a:t>
                      </a:r>
                      <a:endPar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endParaRPr>
                    </a:p>
                  </a:txBody>
                  <a:tcPr marL="90000" marR="90000" marT="74087"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a:ln>
                            <a:noFill/>
                          </a:ln>
                          <a:solidFill>
                            <a:srgbClr val="131260"/>
                          </a:solidFill>
                          <a:effectLst/>
                          <a:latin typeface="Arial" pitchFamily="-65" charset="0"/>
                          <a:ea typeface="Arial" pitchFamily="-65" charset="0"/>
                          <a:cs typeface="Arial" pitchFamily="-65" charset="0"/>
                        </a:rPr>
                        <a:t>1’000-10’000 €</a:t>
                      </a:r>
                    </a:p>
                  </a:txBody>
                  <a:tcPr marL="90000" marR="90000" marT="74087"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49263" rtl="0" eaLnBrk="0" fontAlgn="base" latinLnBrk="0" hangingPunct="0">
                        <a:lnSpc>
                          <a:spcPct val="94000"/>
                        </a:lnSpc>
                        <a:spcBef>
                          <a:spcPts val="450"/>
                        </a:spcBef>
                        <a:spcAft>
                          <a:spcPct val="0"/>
                        </a:spcAft>
                        <a:buClr>
                          <a:srgbClr val="000000"/>
                        </a:buClr>
                        <a:buSzPct val="100000"/>
                        <a:buFont typeface="Times New Roman" pitchFamily="-6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rPr>
                        <a:t>10’000-100’000</a:t>
                      </a:r>
                      <a:r>
                        <a:rPr kumimoji="0" lang="fr-CH" sz="1800" b="0" i="0" u="none" strike="noStrike" cap="none" normalizeH="0" baseline="0" dirty="0" smtClean="0">
                          <a:ln>
                            <a:noFill/>
                          </a:ln>
                          <a:solidFill>
                            <a:srgbClr val="131260"/>
                          </a:solidFill>
                          <a:effectLst/>
                          <a:latin typeface="Arial" pitchFamily="-65" charset="0"/>
                          <a:ea typeface="Arial" pitchFamily="-65" charset="0"/>
                          <a:cs typeface="Arial" pitchFamily="-65" charset="0"/>
                        </a:rPr>
                        <a:t> €</a:t>
                      </a:r>
                      <a:endParaRPr kumimoji="0" lang="fr-CH" sz="1800" b="0" i="0" u="none" strike="noStrike" cap="none" normalizeH="0" baseline="0" dirty="0">
                        <a:ln>
                          <a:noFill/>
                        </a:ln>
                        <a:solidFill>
                          <a:srgbClr val="131260"/>
                        </a:solidFill>
                        <a:effectLst/>
                        <a:latin typeface="Arial" pitchFamily="-65" charset="0"/>
                        <a:ea typeface="Arial" pitchFamily="-65" charset="0"/>
                        <a:cs typeface="Arial" pitchFamily="-65" charset="0"/>
                      </a:endParaRPr>
                    </a:p>
                  </a:txBody>
                  <a:tcPr marL="90000" marR="90000" marT="74087"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5800" y="762000"/>
            <a:ext cx="7493000" cy="685800"/>
          </a:xfrm>
          <a:prstGeom prst="rect">
            <a:avLst/>
          </a:prstGeom>
          <a:noFill/>
          <a:ln w="9525">
            <a:noFill/>
            <a:miter lim="800000"/>
            <a:headEnd/>
            <a:tailEnd/>
          </a:ln>
        </p:spPr>
        <p:txBody>
          <a:bodyPr>
            <a:prstTxWarp prst="textNoShape">
              <a:avLst/>
            </a:prstTxWarp>
          </a:bodyPr>
          <a:lstStyle/>
          <a:p>
            <a:pPr eaLnBrk="0" hangingPunct="0"/>
            <a:r>
              <a:rPr lang="fr-FR" sz="3200" b="1" dirty="0">
                <a:solidFill>
                  <a:srgbClr val="131260"/>
                </a:solidFill>
              </a:rPr>
              <a:t>Le contexte international</a:t>
            </a:r>
          </a:p>
        </p:txBody>
      </p:sp>
      <p:sp>
        <p:nvSpPr>
          <p:cNvPr id="156675" name="Rectangle 3"/>
          <p:cNvSpPr>
            <a:spLocks noChangeArrowheads="1"/>
          </p:cNvSpPr>
          <p:nvPr/>
        </p:nvSpPr>
        <p:spPr bwMode="auto">
          <a:xfrm>
            <a:off x="381000" y="1524000"/>
            <a:ext cx="8534400" cy="4879975"/>
          </a:xfrm>
          <a:prstGeom prst="rect">
            <a:avLst/>
          </a:prstGeom>
          <a:noFill/>
          <a:ln w="9525">
            <a:noFill/>
            <a:miter lim="800000"/>
            <a:headEnd/>
            <a:tailEnd/>
          </a:ln>
        </p:spPr>
        <p:txBody>
          <a:bodyPr>
            <a:prstTxWarp prst="textNoShape">
              <a:avLst/>
            </a:prstTxWarp>
          </a:bodyPr>
          <a:lstStyle/>
          <a:p>
            <a:pPr marL="342900" indent="-342900" eaLnBrk="0" hangingPunct="0">
              <a:lnSpc>
                <a:spcPct val="80000"/>
              </a:lnSpc>
              <a:spcBef>
                <a:spcPct val="20000"/>
              </a:spcBef>
              <a:buSzPct val="90000"/>
              <a:buFont typeface="Wingdings" pitchFamily="-65" charset="2"/>
              <a:buChar char="l"/>
            </a:pPr>
            <a:r>
              <a:rPr lang="fr-FR" sz="2400" b="1" dirty="0">
                <a:solidFill>
                  <a:srgbClr val="131260"/>
                </a:solidFill>
              </a:rPr>
              <a:t>Incitation à introduire les EIS</a:t>
            </a:r>
            <a:r>
              <a:rPr lang="fr-FR" sz="2400" b="1" dirty="0" smtClean="0">
                <a:solidFill>
                  <a:srgbClr val="131260"/>
                </a:solidFill>
              </a:rPr>
              <a:t> : OMS + UE </a:t>
            </a:r>
            <a:r>
              <a:rPr lang="fr-FR" sz="2400" b="1" dirty="0" smtClean="0">
                <a:solidFill>
                  <a:srgbClr val="131260"/>
                </a:solidFill>
              </a:rPr>
              <a:t/>
            </a:r>
            <a:br>
              <a:rPr lang="fr-FR" sz="2400" b="1" dirty="0" smtClean="0">
                <a:solidFill>
                  <a:srgbClr val="131260"/>
                </a:solidFill>
              </a:rPr>
            </a:br>
            <a:r>
              <a:rPr lang="fr-FR" sz="2000" b="1" dirty="0" smtClean="0">
                <a:solidFill>
                  <a:srgbClr val="131260"/>
                </a:solidFill>
              </a:rPr>
              <a:t>(</a:t>
            </a:r>
            <a:r>
              <a:rPr lang="fr-FR" sz="2000" b="1" dirty="0">
                <a:solidFill>
                  <a:srgbClr val="131260"/>
                </a:solidFill>
              </a:rPr>
              <a:t>art. 152 Traité d’Amsterdam, Protocole de Kiev, projet PHASE, Programme Santé Publique 2008-2013,</a:t>
            </a:r>
            <a:r>
              <a:rPr lang="fr-FR" sz="2000" b="1" dirty="0" smtClean="0">
                <a:solidFill>
                  <a:srgbClr val="131260"/>
                </a:solidFill>
              </a:rPr>
              <a:t> Déclaration </a:t>
            </a:r>
            <a:r>
              <a:rPr lang="fr-FR" sz="2000" b="1" dirty="0">
                <a:solidFill>
                  <a:srgbClr val="131260"/>
                </a:solidFill>
              </a:rPr>
              <a:t>de Rome</a:t>
            </a:r>
            <a:r>
              <a:rPr lang="fr-FR" sz="2000" b="1" dirty="0" smtClean="0">
                <a:solidFill>
                  <a:srgbClr val="131260"/>
                </a:solidFill>
              </a:rPr>
              <a:t> du 18.12.2007, systématisation et évolution des </a:t>
            </a:r>
            <a:r>
              <a:rPr lang="fr-FR" sz="2000" b="1" i="1" dirty="0" smtClean="0">
                <a:solidFill>
                  <a:srgbClr val="131260"/>
                </a:solidFill>
              </a:rPr>
              <a:t>RIA</a:t>
            </a:r>
            <a:r>
              <a:rPr lang="fr-FR" sz="2000" b="1" i="1" dirty="0" smtClean="0">
                <a:solidFill>
                  <a:srgbClr val="131260"/>
                </a:solidFill>
              </a:rPr>
              <a:t> en IIA </a:t>
            </a:r>
            <a:r>
              <a:rPr lang="fr-FR" sz="2000" b="1" dirty="0" smtClean="0">
                <a:solidFill>
                  <a:srgbClr val="131260"/>
                </a:solidFill>
              </a:rPr>
              <a:t>depuis 2007 pour les </a:t>
            </a:r>
            <a:r>
              <a:rPr lang="fr-FR" sz="2000" b="1" u="sng" dirty="0" smtClean="0">
                <a:solidFill>
                  <a:srgbClr val="131260"/>
                </a:solidFill>
              </a:rPr>
              <a:t>principales décisions de la Commission</a:t>
            </a:r>
            <a:r>
              <a:rPr lang="fr-FR" sz="2000" b="1" dirty="0" smtClean="0">
                <a:solidFill>
                  <a:srgbClr val="131260"/>
                </a:solidFill>
              </a:rPr>
              <a:t>)</a:t>
            </a:r>
            <a:endParaRPr lang="fr-FR" sz="2400" b="1" dirty="0">
              <a:solidFill>
                <a:srgbClr val="131260"/>
              </a:solidFill>
            </a:endParaRPr>
          </a:p>
          <a:p>
            <a:pPr marL="342900" indent="-342900" eaLnBrk="0" hangingPunct="0">
              <a:lnSpc>
                <a:spcPct val="80000"/>
              </a:lnSpc>
              <a:spcBef>
                <a:spcPct val="20000"/>
              </a:spcBef>
              <a:buSzPct val="90000"/>
              <a:buFont typeface="Wingdings" pitchFamily="-65" charset="2"/>
              <a:buChar char="l"/>
            </a:pPr>
            <a:endParaRPr lang="fr-FR" sz="800" b="1" dirty="0">
              <a:solidFill>
                <a:srgbClr val="131260"/>
              </a:solidFill>
            </a:endParaRPr>
          </a:p>
          <a:p>
            <a:pPr marL="342900" indent="-342900" eaLnBrk="0" hangingPunct="0">
              <a:lnSpc>
                <a:spcPct val="80000"/>
              </a:lnSpc>
              <a:spcBef>
                <a:spcPct val="20000"/>
              </a:spcBef>
              <a:buSzPct val="90000"/>
              <a:buFont typeface="Wingdings" pitchFamily="-65" charset="2"/>
              <a:buChar char="l"/>
            </a:pPr>
            <a:r>
              <a:rPr lang="fr-FR" sz="2400" b="1" dirty="0">
                <a:solidFill>
                  <a:srgbClr val="131260"/>
                </a:solidFill>
              </a:rPr>
              <a:t>Plusieurs pays en Europe, à différents niveaux : </a:t>
            </a:r>
            <a:r>
              <a:rPr lang="fr-FR" sz="2000" b="1" dirty="0">
                <a:solidFill>
                  <a:srgbClr val="131260"/>
                </a:solidFill>
              </a:rPr>
              <a:t>UK </a:t>
            </a:r>
            <a:r>
              <a:rPr lang="fr-FR" b="1" dirty="0">
                <a:solidFill>
                  <a:srgbClr val="131260"/>
                </a:solidFill>
              </a:rPr>
              <a:t>(+ Ecosse / Irlande / Pays de Galles ; Londres et autres villes)</a:t>
            </a:r>
            <a:r>
              <a:rPr lang="fr-FR" sz="2000" b="1" dirty="0">
                <a:solidFill>
                  <a:srgbClr val="131260"/>
                </a:solidFill>
              </a:rPr>
              <a:t>, Pays-Bas, Suède, Norvège, Finlande, Länder allemands, Slovénie, Pays Baltes …  </a:t>
            </a:r>
            <a:endParaRPr lang="fr-FR" sz="2400" b="1" dirty="0">
              <a:solidFill>
                <a:srgbClr val="131260"/>
              </a:solidFill>
            </a:endParaRPr>
          </a:p>
          <a:p>
            <a:pPr marL="342900" indent="-342900" eaLnBrk="0" hangingPunct="0">
              <a:lnSpc>
                <a:spcPct val="80000"/>
              </a:lnSpc>
              <a:spcBef>
                <a:spcPct val="20000"/>
              </a:spcBef>
              <a:buSzPct val="90000"/>
              <a:buFont typeface="Wingdings" pitchFamily="-65" charset="2"/>
              <a:buChar char="l"/>
            </a:pPr>
            <a:endParaRPr lang="fr-FR" sz="800" b="1" dirty="0">
              <a:solidFill>
                <a:srgbClr val="131260"/>
              </a:solidFill>
            </a:endParaRPr>
          </a:p>
          <a:p>
            <a:pPr marL="342900" indent="-342900" eaLnBrk="0" hangingPunct="0">
              <a:lnSpc>
                <a:spcPct val="80000"/>
              </a:lnSpc>
              <a:spcBef>
                <a:spcPct val="20000"/>
              </a:spcBef>
              <a:buSzPct val="90000"/>
              <a:buFont typeface="Wingdings" pitchFamily="-65" charset="2"/>
              <a:buChar char="l"/>
            </a:pPr>
            <a:r>
              <a:rPr lang="fr-FR" sz="2400" b="1" dirty="0">
                <a:solidFill>
                  <a:srgbClr val="131260"/>
                </a:solidFill>
              </a:rPr>
              <a:t>Québec </a:t>
            </a:r>
            <a:r>
              <a:rPr lang="fr-FR" sz="2000" b="1" dirty="0">
                <a:solidFill>
                  <a:srgbClr val="131260"/>
                </a:solidFill>
              </a:rPr>
              <a:t>(art. 54 Loi sur la santé) et autres provinces Canadiennes, certains Etats ou villes des </a:t>
            </a:r>
            <a:r>
              <a:rPr lang="fr-FR" sz="2400" b="1" dirty="0">
                <a:solidFill>
                  <a:srgbClr val="131260"/>
                </a:solidFill>
              </a:rPr>
              <a:t>USA </a:t>
            </a:r>
            <a:r>
              <a:rPr lang="fr-FR" sz="2000" b="1" dirty="0">
                <a:solidFill>
                  <a:srgbClr val="131260"/>
                </a:solidFill>
              </a:rPr>
              <a:t>(p. ex. San Francisco)</a:t>
            </a:r>
            <a:r>
              <a:rPr lang="fr-FR" sz="2400" b="1" dirty="0">
                <a:solidFill>
                  <a:srgbClr val="131260"/>
                </a:solidFill>
              </a:rPr>
              <a:t>, </a:t>
            </a:r>
            <a:r>
              <a:rPr lang="fr-FR" sz="2400" b="1" dirty="0" smtClean="0">
                <a:solidFill>
                  <a:srgbClr val="131260"/>
                </a:solidFill>
              </a:rPr>
              <a:t>Australie</a:t>
            </a:r>
            <a:r>
              <a:rPr lang="fr-FR" sz="2800" b="1" dirty="0" smtClean="0">
                <a:solidFill>
                  <a:srgbClr val="131260"/>
                </a:solidFill>
              </a:rPr>
              <a:t>, </a:t>
            </a:r>
            <a:r>
              <a:rPr lang="fr-FR" sz="2400" b="1" dirty="0">
                <a:solidFill>
                  <a:srgbClr val="131260"/>
                </a:solidFill>
              </a:rPr>
              <a:t>Nouvelle-Zélande, Thaïlande</a:t>
            </a:r>
            <a:r>
              <a:rPr lang="fr-FR" sz="2000" b="1" dirty="0">
                <a:solidFill>
                  <a:srgbClr val="131260"/>
                </a:solidFill>
              </a:rPr>
              <a:t>, </a:t>
            </a:r>
            <a:r>
              <a:rPr lang="fr-FR" sz="2000" b="1" dirty="0" smtClean="0">
                <a:solidFill>
                  <a:srgbClr val="131260"/>
                </a:solidFill>
              </a:rPr>
              <a:t>…</a:t>
            </a:r>
            <a:endParaRPr lang="fr-FR" sz="2400" b="1" dirty="0" smtClean="0">
              <a:solidFill>
                <a:srgbClr val="131260"/>
              </a:solidFill>
            </a:endParaRPr>
          </a:p>
          <a:p>
            <a:pPr marL="342900" indent="-342900" eaLnBrk="0" hangingPunct="0">
              <a:lnSpc>
                <a:spcPct val="80000"/>
              </a:lnSpc>
              <a:spcBef>
                <a:spcPts val="1824"/>
              </a:spcBef>
              <a:buSzPct val="90000"/>
              <a:buFont typeface="Wingdings" pitchFamily="-65" charset="2"/>
              <a:buChar char="l"/>
            </a:pPr>
            <a:r>
              <a:rPr lang="fr-FR" sz="2400" b="1" dirty="0" smtClean="0">
                <a:solidFill>
                  <a:srgbClr val="131260"/>
                </a:solidFill>
              </a:rPr>
              <a:t>Suisse </a:t>
            </a:r>
            <a:r>
              <a:rPr lang="fr-FR" sz="2000" b="1" dirty="0" smtClean="0">
                <a:solidFill>
                  <a:srgbClr val="131260"/>
                </a:solidFill>
              </a:rPr>
              <a:t>(PLF-EIS, loi fédérale)</a:t>
            </a:r>
            <a:r>
              <a:rPr lang="fr-FR" sz="2400" b="1" dirty="0" smtClean="0">
                <a:solidFill>
                  <a:srgbClr val="131260"/>
                </a:solidFill>
              </a:rPr>
              <a:t>, France, Afrique …</a:t>
            </a:r>
            <a:endParaRPr lang="fr-FR" sz="2400" b="1" dirty="0">
              <a:solidFill>
                <a:srgbClr val="1312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762000" y="685800"/>
            <a:ext cx="8077200" cy="609600"/>
          </a:xfrm>
          <a:prstGeom prst="rect">
            <a:avLst/>
          </a:prstGeom>
          <a:noFill/>
          <a:ln w="9525">
            <a:noFill/>
            <a:miter lim="800000"/>
            <a:headEnd/>
            <a:tailEnd/>
          </a:ln>
        </p:spPr>
        <p:txBody>
          <a:bodyPr>
            <a:prstTxWarp prst="textNoShape">
              <a:avLst/>
            </a:prstTxWarp>
          </a:bodyPr>
          <a:lstStyle/>
          <a:p>
            <a:pPr eaLnBrk="0" hangingPunct="0"/>
            <a:r>
              <a:rPr lang="fr-FR" sz="3200" b="1" dirty="0" smtClean="0">
                <a:solidFill>
                  <a:srgbClr val="131260"/>
                </a:solidFill>
              </a:rPr>
              <a:t>L’EIS sur les systèmes de santé </a:t>
            </a:r>
            <a:r>
              <a:rPr lang="fr-FR" sz="2800" b="1" i="1" dirty="0" smtClean="0">
                <a:solidFill>
                  <a:srgbClr val="131260"/>
                </a:solidFill>
              </a:rPr>
              <a:t>(HSIA)</a:t>
            </a:r>
            <a:r>
              <a:rPr lang="fr-FR" sz="3200" b="1" dirty="0" smtClean="0">
                <a:solidFill>
                  <a:srgbClr val="131260"/>
                </a:solidFill>
              </a:rPr>
              <a:t> </a:t>
            </a:r>
            <a:endParaRPr lang="fr-FR" sz="3200" b="1" dirty="0">
              <a:solidFill>
                <a:srgbClr val="131260"/>
              </a:solidFill>
            </a:endParaRPr>
          </a:p>
        </p:txBody>
      </p:sp>
      <p:sp>
        <p:nvSpPr>
          <p:cNvPr id="156675" name="Rectangle 3"/>
          <p:cNvSpPr>
            <a:spLocks noChangeArrowheads="1"/>
          </p:cNvSpPr>
          <p:nvPr/>
        </p:nvSpPr>
        <p:spPr bwMode="auto">
          <a:xfrm>
            <a:off x="381000" y="1371600"/>
            <a:ext cx="8534400" cy="5334000"/>
          </a:xfrm>
          <a:prstGeom prst="rect">
            <a:avLst/>
          </a:prstGeom>
          <a:noFill/>
          <a:ln w="9525">
            <a:noFill/>
            <a:miter lim="800000"/>
            <a:headEnd/>
            <a:tailEnd/>
          </a:ln>
        </p:spPr>
        <p:txBody>
          <a:bodyPr>
            <a:prstTxWarp prst="textNoShape">
              <a:avLst/>
            </a:prstTxWarp>
          </a:bodyPr>
          <a:lstStyle/>
          <a:p>
            <a:pPr marL="342900" indent="-342900" eaLnBrk="0" hangingPunct="0">
              <a:lnSpc>
                <a:spcPct val="80000"/>
              </a:lnSpc>
              <a:spcBef>
                <a:spcPct val="20000"/>
              </a:spcBef>
              <a:buSzPct val="90000"/>
              <a:buFont typeface="Wingdings" pitchFamily="-65" charset="2"/>
              <a:buChar char="l"/>
            </a:pPr>
            <a:r>
              <a:rPr lang="fr-FR" sz="2400" b="1" dirty="0" smtClean="0">
                <a:solidFill>
                  <a:srgbClr val="131260"/>
                </a:solidFill>
              </a:rPr>
              <a:t>Conseil de la santé </a:t>
            </a:r>
            <a:r>
              <a:rPr lang="fr-FR" sz="2400" b="1" dirty="0" smtClean="0">
                <a:solidFill>
                  <a:srgbClr val="131260"/>
                </a:solidFill>
              </a:rPr>
              <a:t>UE (2002</a:t>
            </a:r>
            <a:r>
              <a:rPr lang="fr-FR" sz="2400" b="1" dirty="0" smtClean="0">
                <a:solidFill>
                  <a:srgbClr val="131260"/>
                </a:solidFill>
              </a:rPr>
              <a:t>) et </a:t>
            </a:r>
            <a:r>
              <a:rPr lang="fr-FR" sz="2400" b="1" dirty="0" smtClean="0">
                <a:solidFill>
                  <a:srgbClr val="131260"/>
                </a:solidFill>
              </a:rPr>
              <a:t>réflexions sur mobilité des patients et développement des systèmes de soins </a:t>
            </a:r>
            <a:r>
              <a:rPr lang="fr-FR" sz="2400" b="1" dirty="0" err="1" smtClean="0">
                <a:solidFill>
                  <a:srgbClr val="131260"/>
                </a:solidFill>
                <a:sym typeface="Wingdings"/>
              </a:rPr>
              <a:t></a:t>
            </a:r>
            <a:r>
              <a:rPr lang="fr-FR" sz="2400" b="1" dirty="0" smtClean="0">
                <a:solidFill>
                  <a:srgbClr val="131260"/>
                </a:solidFill>
                <a:sym typeface="Wingdings"/>
              </a:rPr>
              <a:t> quelles interconnexions avec politiques UE ?</a:t>
            </a:r>
            <a:r>
              <a:rPr lang="fr-FR" sz="2400" b="1" dirty="0" smtClean="0">
                <a:solidFill>
                  <a:srgbClr val="131260"/>
                </a:solidFill>
              </a:rPr>
              <a:t> </a:t>
            </a:r>
          </a:p>
          <a:p>
            <a:pPr marL="342900" indent="-342900" eaLnBrk="0" hangingPunct="0">
              <a:lnSpc>
                <a:spcPct val="80000"/>
              </a:lnSpc>
              <a:spcBef>
                <a:spcPts val="1200"/>
              </a:spcBef>
              <a:buSzPct val="90000"/>
              <a:buFont typeface="Wingdings" pitchFamily="-65" charset="2"/>
              <a:buChar char="l"/>
            </a:pPr>
            <a:r>
              <a:rPr lang="fr-FR" sz="2400" b="1" dirty="0" smtClean="0">
                <a:solidFill>
                  <a:srgbClr val="131260"/>
                </a:solidFill>
              </a:rPr>
              <a:t>Groupe de travail sur EIS et systèmes de santé (2004)</a:t>
            </a:r>
          </a:p>
          <a:p>
            <a:pPr marL="342900" indent="-342900" eaLnBrk="0" hangingPunct="0">
              <a:lnSpc>
                <a:spcPct val="80000"/>
              </a:lnSpc>
              <a:spcBef>
                <a:spcPts val="1200"/>
              </a:spcBef>
              <a:buSzPct val="90000"/>
              <a:buFont typeface="Wingdings" pitchFamily="-65" charset="2"/>
              <a:buChar char="l"/>
            </a:pPr>
            <a:r>
              <a:rPr lang="fr-FR" sz="2400" b="1" dirty="0" smtClean="0">
                <a:solidFill>
                  <a:srgbClr val="131260"/>
                </a:solidFill>
              </a:rPr>
              <a:t>Méthodologie EISS </a:t>
            </a:r>
            <a:r>
              <a:rPr lang="fr-FR" sz="2000" b="1" dirty="0" smtClean="0">
                <a:solidFill>
                  <a:srgbClr val="131260"/>
                </a:solidFill>
              </a:rPr>
              <a:t>« </a:t>
            </a:r>
            <a:r>
              <a:rPr lang="fr-FR" sz="2000" b="1" u="sng" dirty="0" err="1" smtClean="0">
                <a:solidFill>
                  <a:srgbClr val="131260"/>
                </a:solidFill>
              </a:rPr>
              <a:t>H</a:t>
            </a:r>
            <a:r>
              <a:rPr lang="fr-FR" sz="2000" b="1" dirty="0" err="1" smtClean="0">
                <a:solidFill>
                  <a:srgbClr val="131260"/>
                </a:solidFill>
              </a:rPr>
              <a:t>ealth</a:t>
            </a:r>
            <a:r>
              <a:rPr lang="fr-FR" sz="2000" b="1" dirty="0" smtClean="0">
                <a:solidFill>
                  <a:srgbClr val="131260"/>
                </a:solidFill>
              </a:rPr>
              <a:t> </a:t>
            </a:r>
            <a:r>
              <a:rPr lang="fr-FR" sz="2000" b="1" u="sng" dirty="0" smtClean="0">
                <a:solidFill>
                  <a:srgbClr val="131260"/>
                </a:solidFill>
              </a:rPr>
              <a:t>S</a:t>
            </a:r>
            <a:r>
              <a:rPr lang="fr-FR" sz="2000" b="1" dirty="0" smtClean="0">
                <a:solidFill>
                  <a:srgbClr val="131260"/>
                </a:solidFill>
              </a:rPr>
              <a:t>ystem </a:t>
            </a:r>
            <a:r>
              <a:rPr lang="fr-FR" sz="2000" b="1" u="sng" dirty="0" smtClean="0">
                <a:solidFill>
                  <a:srgbClr val="131260"/>
                </a:solidFill>
              </a:rPr>
              <a:t>I</a:t>
            </a:r>
            <a:r>
              <a:rPr lang="fr-FR" sz="2000" b="1" dirty="0" smtClean="0">
                <a:solidFill>
                  <a:srgbClr val="131260"/>
                </a:solidFill>
              </a:rPr>
              <a:t>mpact </a:t>
            </a:r>
            <a:r>
              <a:rPr lang="fr-FR" sz="2000" b="1" u="sng" dirty="0" err="1" smtClean="0">
                <a:solidFill>
                  <a:srgbClr val="131260"/>
                </a:solidFill>
              </a:rPr>
              <a:t>A</a:t>
            </a:r>
            <a:r>
              <a:rPr lang="fr-FR" sz="2000" b="1" dirty="0" err="1" smtClean="0">
                <a:solidFill>
                  <a:srgbClr val="131260"/>
                </a:solidFill>
              </a:rPr>
              <a:t>ssessment</a:t>
            </a:r>
            <a:r>
              <a:rPr lang="fr-FR" sz="2000" b="1" dirty="0" smtClean="0">
                <a:solidFill>
                  <a:srgbClr val="131260"/>
                </a:solidFill>
              </a:rPr>
              <a:t> Cube »</a:t>
            </a:r>
            <a:r>
              <a:rPr lang="fr-FR" sz="2400" b="1" dirty="0" smtClean="0">
                <a:solidFill>
                  <a:srgbClr val="131260"/>
                </a:solidFill>
              </a:rPr>
              <a:t> préparée avec l’Observatoire européen pour les systèmes et politiques de santé (2005-06)</a:t>
            </a:r>
            <a:br>
              <a:rPr lang="fr-FR" sz="2400" b="1" dirty="0" smtClean="0">
                <a:solidFill>
                  <a:srgbClr val="131260"/>
                </a:solidFill>
              </a:rPr>
            </a:br>
            <a:r>
              <a:rPr lang="fr-FR" sz="2400" b="1" dirty="0" smtClean="0">
                <a:solidFill>
                  <a:srgbClr val="131260"/>
                </a:solidFill>
              </a:rPr>
              <a:t>cas de figure analysés (études rétroactives) :</a:t>
            </a:r>
          </a:p>
          <a:p>
            <a:pPr marL="800100" lvl="1" indent="-342900" eaLnBrk="0" hangingPunct="0">
              <a:lnSpc>
                <a:spcPct val="80000"/>
              </a:lnSpc>
              <a:spcBef>
                <a:spcPts val="600"/>
              </a:spcBef>
              <a:buSzPct val="90000"/>
              <a:buFont typeface="Wingdings" charset="2"/>
              <a:buChar char="Ø"/>
            </a:pPr>
            <a:r>
              <a:rPr lang="fr-FR" sz="2000" b="1" dirty="0" smtClean="0">
                <a:solidFill>
                  <a:srgbClr val="131260"/>
                </a:solidFill>
              </a:rPr>
              <a:t>maniement manuel de charges lourdes dans les systèmes de soins</a:t>
            </a:r>
          </a:p>
          <a:p>
            <a:pPr marL="800100" lvl="1" indent="-342900" eaLnBrk="0" hangingPunct="0">
              <a:lnSpc>
                <a:spcPct val="80000"/>
              </a:lnSpc>
              <a:spcBef>
                <a:spcPts val="600"/>
              </a:spcBef>
              <a:buSzPct val="90000"/>
              <a:buFont typeface="Wingdings" charset="2"/>
              <a:buChar char="Ø"/>
            </a:pPr>
            <a:r>
              <a:rPr lang="fr-FR" sz="2000" b="1" dirty="0" smtClean="0">
                <a:solidFill>
                  <a:srgbClr val="131260"/>
                </a:solidFill>
              </a:rPr>
              <a:t>exposition à l’amiante des travailleurs dans les hôpitaux</a:t>
            </a:r>
          </a:p>
          <a:p>
            <a:pPr marL="800100" lvl="1" indent="-342900" eaLnBrk="0" hangingPunct="0">
              <a:lnSpc>
                <a:spcPct val="80000"/>
              </a:lnSpc>
              <a:spcBef>
                <a:spcPts val="600"/>
              </a:spcBef>
              <a:buSzPct val="90000"/>
              <a:buFont typeface="Wingdings" charset="2"/>
              <a:buChar char="Ø"/>
            </a:pPr>
            <a:r>
              <a:rPr lang="fr-FR" sz="2000" b="1" dirty="0" smtClean="0">
                <a:solidFill>
                  <a:srgbClr val="131260"/>
                </a:solidFill>
              </a:rPr>
              <a:t>temps de travail et gestion des RH dans les hôpitaux</a:t>
            </a:r>
          </a:p>
          <a:p>
            <a:pPr marL="800100" lvl="1" indent="-342900" eaLnBrk="0" hangingPunct="0">
              <a:lnSpc>
                <a:spcPct val="80000"/>
              </a:lnSpc>
              <a:spcBef>
                <a:spcPts val="600"/>
              </a:spcBef>
              <a:buSzPct val="90000"/>
              <a:buFont typeface="Wingdings" charset="2"/>
              <a:buChar char="Ø"/>
            </a:pPr>
            <a:r>
              <a:rPr lang="fr-FR" sz="2000" b="1" dirty="0" smtClean="0">
                <a:solidFill>
                  <a:srgbClr val="131260"/>
                </a:solidFill>
              </a:rPr>
              <a:t>Fonds social </a:t>
            </a:r>
            <a:r>
              <a:rPr lang="fr-FR" sz="2000" b="1" dirty="0" smtClean="0">
                <a:solidFill>
                  <a:srgbClr val="131260"/>
                </a:solidFill>
              </a:rPr>
              <a:t>européen</a:t>
            </a:r>
            <a:endParaRPr lang="fr-FR" sz="2400" b="1" dirty="0" smtClean="0">
              <a:solidFill>
                <a:srgbClr val="131260"/>
              </a:solidFill>
            </a:endParaRPr>
          </a:p>
          <a:p>
            <a:pPr marL="342900" indent="-342900" eaLnBrk="0" hangingPunct="0">
              <a:lnSpc>
                <a:spcPct val="80000"/>
              </a:lnSpc>
              <a:spcBef>
                <a:spcPts val="1200"/>
              </a:spcBef>
              <a:buSzPct val="90000"/>
              <a:buFont typeface="Wingdings" pitchFamily="-65" charset="2"/>
              <a:buChar char="l"/>
            </a:pPr>
            <a:r>
              <a:rPr lang="fr-FR" sz="2400" b="1" dirty="0" smtClean="0">
                <a:solidFill>
                  <a:srgbClr val="131260"/>
                </a:solidFill>
              </a:rPr>
              <a:t>Impulsion et lancement sous la présidence </a:t>
            </a:r>
            <a:br>
              <a:rPr lang="fr-FR" sz="2400" b="1" dirty="0" smtClean="0">
                <a:solidFill>
                  <a:srgbClr val="131260"/>
                </a:solidFill>
              </a:rPr>
            </a:br>
            <a:r>
              <a:rPr lang="fr-FR" sz="2400" b="1" dirty="0" smtClean="0">
                <a:solidFill>
                  <a:srgbClr val="131260"/>
                </a:solidFill>
              </a:rPr>
              <a:t>portugaise de l</a:t>
            </a:r>
            <a:r>
              <a:rPr lang="fr-FR" sz="2400" b="1" dirty="0" smtClean="0">
                <a:solidFill>
                  <a:srgbClr val="131260"/>
                </a:solidFill>
              </a:rPr>
              <a:t>’UE, Déclaration de Rome </a:t>
            </a:r>
            <a:br>
              <a:rPr lang="fr-FR" sz="2400" b="1" dirty="0" smtClean="0">
                <a:solidFill>
                  <a:srgbClr val="131260"/>
                </a:solidFill>
              </a:rPr>
            </a:br>
            <a:r>
              <a:rPr lang="fr-FR" sz="2400" b="1" dirty="0" smtClean="0">
                <a:solidFill>
                  <a:srgbClr val="131260"/>
                </a:solidFill>
              </a:rPr>
              <a:t>(2007)</a:t>
            </a:r>
            <a:endParaRPr lang="fr-FR" sz="2400" b="1" dirty="0" smtClean="0">
              <a:solidFill>
                <a:srgbClr val="1312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66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762000" y="838200"/>
            <a:ext cx="8077200" cy="609600"/>
          </a:xfrm>
          <a:prstGeom prst="rect">
            <a:avLst/>
          </a:prstGeom>
          <a:noFill/>
          <a:ln w="9525">
            <a:noFill/>
            <a:miter lim="800000"/>
            <a:headEnd/>
            <a:tailEnd/>
          </a:ln>
        </p:spPr>
        <p:txBody>
          <a:bodyPr>
            <a:prstTxWarp prst="textNoShape">
              <a:avLst/>
            </a:prstTxWarp>
          </a:bodyPr>
          <a:lstStyle/>
          <a:p>
            <a:pPr eaLnBrk="0" hangingPunct="0"/>
            <a:r>
              <a:rPr lang="fr-FR" sz="3200" b="1" dirty="0" smtClean="0">
                <a:solidFill>
                  <a:srgbClr val="131260"/>
                </a:solidFill>
              </a:rPr>
              <a:t>L’EISS  </a:t>
            </a:r>
            <a:r>
              <a:rPr lang="fr-FR" sz="2800" b="1" i="1" dirty="0" smtClean="0">
                <a:solidFill>
                  <a:srgbClr val="131260"/>
                </a:solidFill>
              </a:rPr>
              <a:t>(HSIA) - 2</a:t>
            </a:r>
            <a:r>
              <a:rPr lang="fr-FR" sz="3200" b="1" dirty="0" smtClean="0">
                <a:solidFill>
                  <a:srgbClr val="131260"/>
                </a:solidFill>
              </a:rPr>
              <a:t> </a:t>
            </a:r>
            <a:endParaRPr lang="fr-FR" sz="3200" b="1" dirty="0">
              <a:solidFill>
                <a:srgbClr val="131260"/>
              </a:solidFill>
            </a:endParaRPr>
          </a:p>
        </p:txBody>
      </p:sp>
      <p:sp>
        <p:nvSpPr>
          <p:cNvPr id="156675" name="Rectangle 3"/>
          <p:cNvSpPr>
            <a:spLocks noChangeArrowheads="1"/>
          </p:cNvSpPr>
          <p:nvPr/>
        </p:nvSpPr>
        <p:spPr bwMode="auto">
          <a:xfrm>
            <a:off x="381000" y="1524000"/>
            <a:ext cx="8534400" cy="1676400"/>
          </a:xfrm>
          <a:prstGeom prst="rect">
            <a:avLst/>
          </a:prstGeom>
          <a:noFill/>
          <a:ln w="9525">
            <a:noFill/>
            <a:miter lim="800000"/>
            <a:headEnd/>
            <a:tailEnd/>
          </a:ln>
        </p:spPr>
        <p:txBody>
          <a:bodyPr>
            <a:prstTxWarp prst="textNoShape">
              <a:avLst/>
            </a:prstTxWarp>
          </a:bodyPr>
          <a:lstStyle/>
          <a:p>
            <a:pPr marL="342900" indent="-342900" eaLnBrk="0" hangingPunct="0">
              <a:lnSpc>
                <a:spcPct val="80000"/>
              </a:lnSpc>
              <a:spcBef>
                <a:spcPct val="20000"/>
              </a:spcBef>
              <a:buSzPct val="90000"/>
              <a:buFont typeface="Wingdings" pitchFamily="-65" charset="2"/>
              <a:buChar char="l"/>
            </a:pPr>
            <a:r>
              <a:rPr lang="fr-FR" sz="2000" b="1" dirty="0" smtClean="0">
                <a:solidFill>
                  <a:srgbClr val="131260"/>
                </a:solidFill>
              </a:rPr>
              <a:t>Approche « do </a:t>
            </a:r>
            <a:r>
              <a:rPr lang="fr-FR" sz="2000" b="1" dirty="0" err="1" smtClean="0">
                <a:solidFill>
                  <a:srgbClr val="131260"/>
                </a:solidFill>
              </a:rPr>
              <a:t>it</a:t>
            </a:r>
            <a:r>
              <a:rPr lang="fr-FR" sz="2000" b="1" dirty="0" smtClean="0">
                <a:solidFill>
                  <a:srgbClr val="131260"/>
                </a:solidFill>
              </a:rPr>
              <a:t> </a:t>
            </a:r>
            <a:r>
              <a:rPr lang="fr-FR" sz="2000" b="1" dirty="0" err="1" smtClean="0">
                <a:solidFill>
                  <a:srgbClr val="131260"/>
                </a:solidFill>
              </a:rPr>
              <a:t>yourself</a:t>
            </a:r>
            <a:r>
              <a:rPr lang="fr-FR" sz="2000" b="1" dirty="0" smtClean="0">
                <a:solidFill>
                  <a:srgbClr val="131260"/>
                </a:solidFill>
              </a:rPr>
              <a:t> » pour les responsables de la</a:t>
            </a:r>
            <a:br>
              <a:rPr lang="fr-FR" sz="2000" b="1" dirty="0" smtClean="0">
                <a:solidFill>
                  <a:srgbClr val="131260"/>
                </a:solidFill>
              </a:rPr>
            </a:br>
            <a:r>
              <a:rPr lang="fr-FR" sz="2000" b="1" dirty="0" smtClean="0">
                <a:solidFill>
                  <a:srgbClr val="131260"/>
                </a:solidFill>
              </a:rPr>
              <a:t>Commission</a:t>
            </a:r>
          </a:p>
          <a:p>
            <a:pPr marL="342900" indent="-342900" eaLnBrk="0" hangingPunct="0">
              <a:lnSpc>
                <a:spcPct val="80000"/>
              </a:lnSpc>
              <a:spcBef>
                <a:spcPts val="1200"/>
              </a:spcBef>
              <a:buSzPct val="90000"/>
              <a:buFont typeface="Wingdings" pitchFamily="-65" charset="2"/>
              <a:buChar char="l"/>
            </a:pPr>
            <a:r>
              <a:rPr lang="fr-FR" sz="2000" b="1" dirty="0" smtClean="0">
                <a:solidFill>
                  <a:srgbClr val="131260"/>
                </a:solidFill>
              </a:rPr>
              <a:t>Site web UE :</a:t>
            </a:r>
            <a:r>
              <a:rPr lang="fr-FR" sz="2000" b="1" dirty="0" smtClean="0">
                <a:solidFill>
                  <a:srgbClr val="131260"/>
                </a:solidFill>
              </a:rPr>
              <a:t> </a:t>
            </a:r>
            <a:r>
              <a:rPr lang="fr-FR" sz="2400" b="1" dirty="0" smtClean="0">
                <a:solidFill>
                  <a:srgbClr val="131260"/>
                </a:solidFill>
              </a:rPr>
              <a:t/>
            </a:r>
            <a:br>
              <a:rPr lang="fr-FR" sz="2400" b="1" dirty="0" smtClean="0">
                <a:solidFill>
                  <a:srgbClr val="131260"/>
                </a:solidFill>
              </a:rPr>
            </a:br>
            <a:r>
              <a:rPr lang="fr-FR" sz="1600" b="1" dirty="0" err="1" smtClean="0">
                <a:solidFill>
                  <a:srgbClr val="131260"/>
                </a:solidFill>
              </a:rPr>
              <a:t>http</a:t>
            </a:r>
            <a:r>
              <a:rPr lang="fr-FR" sz="1600" b="1" dirty="0" err="1" smtClean="0">
                <a:solidFill>
                  <a:srgbClr val="131260"/>
                </a:solidFill>
              </a:rPr>
              <a:t>://ec.europa.eu/health/health_policies/impact/assessment__tool/index_en.htm</a:t>
            </a:r>
            <a:endParaRPr lang="fr-FR" sz="2400" b="1" dirty="0" smtClean="0">
              <a:solidFill>
                <a:srgbClr val="131260"/>
              </a:solidFill>
            </a:endParaRPr>
          </a:p>
        </p:txBody>
      </p:sp>
      <p:pic>
        <p:nvPicPr>
          <p:cNvPr id="4" name="Image 3" descr="hsia_cube_click1.jpg"/>
          <p:cNvPicPr>
            <a:picLocks noChangeAspect="1"/>
          </p:cNvPicPr>
          <p:nvPr/>
        </p:nvPicPr>
        <p:blipFill>
          <a:blip r:embed="rId3"/>
          <a:stretch>
            <a:fillRect/>
          </a:stretch>
        </p:blipFill>
        <p:spPr>
          <a:xfrm>
            <a:off x="914400" y="2895600"/>
            <a:ext cx="4151704" cy="3429000"/>
          </a:xfrm>
          <a:prstGeom prst="rect">
            <a:avLst/>
          </a:prstGeom>
        </p:spPr>
      </p:pic>
      <p:pic>
        <p:nvPicPr>
          <p:cNvPr id="5" name="Image 4"/>
          <p:cNvPicPr>
            <a:picLocks noChangeAspect="1"/>
          </p:cNvPicPr>
          <p:nvPr/>
        </p:nvPicPr>
        <p:blipFill>
          <a:blip r:embed="rId4"/>
          <a:stretch>
            <a:fillRect/>
          </a:stretch>
        </p:blipFill>
        <p:spPr>
          <a:xfrm>
            <a:off x="5187582" y="2971800"/>
            <a:ext cx="3750930" cy="2032000"/>
          </a:xfrm>
          <a:prstGeom prst="rect">
            <a:avLst/>
          </a:prstGeom>
        </p:spPr>
      </p:pic>
      <p:sp>
        <p:nvSpPr>
          <p:cNvPr id="6" name="ZoneTexte 5"/>
          <p:cNvSpPr txBox="1"/>
          <p:nvPr/>
        </p:nvSpPr>
        <p:spPr>
          <a:xfrm>
            <a:off x="990600" y="6400800"/>
            <a:ext cx="2493959" cy="307777"/>
          </a:xfrm>
          <a:prstGeom prst="rect">
            <a:avLst/>
          </a:prstGeom>
          <a:noFill/>
        </p:spPr>
        <p:txBody>
          <a:bodyPr wrap="none" rtlCol="0">
            <a:spAutoFit/>
          </a:bodyPr>
          <a:lstStyle/>
          <a:p>
            <a:r>
              <a:rPr lang="fr-FR" sz="1400" i="1" dirty="0" smtClean="0">
                <a:solidFill>
                  <a:srgbClr val="000090"/>
                </a:solidFill>
              </a:rPr>
              <a:t>Albuquerque &amp; Miguel, 2007</a:t>
            </a:r>
            <a:endParaRPr lang="fr-FR" sz="1400" i="1" dirty="0">
              <a:solidFill>
                <a:srgbClr val="000090"/>
              </a:solidFill>
            </a:endParaRPr>
          </a:p>
        </p:txBody>
      </p:sp>
      <p:sp>
        <p:nvSpPr>
          <p:cNvPr id="7" name="ZoneTexte 6"/>
          <p:cNvSpPr txBox="1"/>
          <p:nvPr/>
        </p:nvSpPr>
        <p:spPr>
          <a:xfrm>
            <a:off x="5334000" y="5105400"/>
            <a:ext cx="1972620" cy="307777"/>
          </a:xfrm>
          <a:prstGeom prst="rect">
            <a:avLst/>
          </a:prstGeom>
          <a:noFill/>
        </p:spPr>
        <p:txBody>
          <a:bodyPr wrap="none" rtlCol="0">
            <a:spAutoFit/>
          </a:bodyPr>
          <a:lstStyle/>
          <a:p>
            <a:r>
              <a:rPr lang="fr-FR" sz="1400" i="1" dirty="0" smtClean="0">
                <a:solidFill>
                  <a:srgbClr val="000090"/>
                </a:solidFill>
              </a:rPr>
              <a:t>Wismar &amp; Ernst, 2006</a:t>
            </a:r>
            <a:endParaRPr lang="fr-FR" sz="1400" i="1" dirty="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uiExpand="1" build="p"/>
      <p:bldP spid="6" grpId="0"/>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6226" name="Titre 1"/>
          <p:cNvSpPr>
            <a:spLocks noGrp="1"/>
          </p:cNvSpPr>
          <p:nvPr>
            <p:ph type="ctrTitle" idx="4294967295"/>
          </p:nvPr>
        </p:nvSpPr>
        <p:spPr bwMode="auto">
          <a:xfrm>
            <a:off x="762000" y="762000"/>
            <a:ext cx="8382000" cy="685800"/>
          </a:xfrm>
          <a:prstGeom prst="rect">
            <a:avLst/>
          </a:prstGeom>
          <a:solidFill>
            <a:srgbClr val="FFFFFF"/>
          </a:solidFill>
          <a:ln>
            <a:miter lim="800000"/>
            <a:headEnd/>
            <a:tailEnd/>
          </a:ln>
        </p:spPr>
        <p:txBody>
          <a:bodyPr anchor="ctr">
            <a:prstTxWarp prst="textNoShape">
              <a:avLst/>
            </a:prstTxWarp>
          </a:bodyPr>
          <a:lstStyle/>
          <a:p>
            <a:pPr algn="l" eaLnBrk="1" hangingPunct="1"/>
            <a:r>
              <a:rPr lang="fr-FR" sz="3200" b="1" dirty="0" smtClean="0">
                <a:solidFill>
                  <a:srgbClr val="131260"/>
                </a:solidFill>
                <a:latin typeface="Arial" pitchFamily="-110" charset="0"/>
              </a:rPr>
              <a:t>Les activités de l’OMS en soutien des EIS</a:t>
            </a:r>
            <a:endParaRPr lang="fr-CH" sz="3200" b="1" dirty="0">
              <a:solidFill>
                <a:srgbClr val="131260"/>
              </a:solidFill>
              <a:latin typeface="Arial" pitchFamily="-110" charset="0"/>
            </a:endParaRPr>
          </a:p>
        </p:txBody>
      </p:sp>
      <p:sp>
        <p:nvSpPr>
          <p:cNvPr id="3" name="Sous-titre 2"/>
          <p:cNvSpPr>
            <a:spLocks noGrp="1"/>
          </p:cNvSpPr>
          <p:nvPr>
            <p:ph type="subTitle" idx="4294967295"/>
          </p:nvPr>
        </p:nvSpPr>
        <p:spPr bwMode="auto">
          <a:xfrm>
            <a:off x="381000" y="1447800"/>
            <a:ext cx="8763000" cy="5181600"/>
          </a:xfrm>
          <a:prstGeom prst="rect">
            <a:avLst/>
          </a:prstGeom>
          <a:noFill/>
          <a:ln>
            <a:miter lim="800000"/>
            <a:headEnd/>
            <a:tailEnd/>
          </a:ln>
        </p:spPr>
        <p:txBody>
          <a:bodyPr>
            <a:prstTxWarp prst="textNoShape">
              <a:avLst/>
            </a:prstTxWarp>
          </a:bodyPr>
          <a:lstStyle/>
          <a:p>
            <a:pPr marL="381000" indent="-381000" eaLnBrk="1" hangingPunct="1">
              <a:lnSpc>
                <a:spcPct val="90000"/>
              </a:lnSpc>
              <a:buNone/>
            </a:pPr>
            <a:r>
              <a:rPr lang="fr-FR" sz="1800" b="1" i="1" dirty="0" smtClean="0">
                <a:solidFill>
                  <a:srgbClr val="0000FF"/>
                </a:solidFill>
                <a:latin typeface="Arial" pitchFamily="-110" charset="0"/>
              </a:rPr>
              <a:t>informations aimablement fournies par le Dr. Carlos Dora et son équipe</a:t>
            </a:r>
            <a:endParaRPr lang="fr-FR" sz="2000" b="1" i="1" dirty="0" smtClean="0">
              <a:solidFill>
                <a:srgbClr val="0000FF"/>
              </a:solidFill>
              <a:latin typeface="Arial" pitchFamily="-110" charset="0"/>
            </a:endParaRPr>
          </a:p>
          <a:p>
            <a:pPr marL="381000" indent="-381000" eaLnBrk="1" hangingPunct="1">
              <a:lnSpc>
                <a:spcPct val="90000"/>
              </a:lnSpc>
              <a:spcBef>
                <a:spcPts val="876"/>
              </a:spcBef>
            </a:pPr>
            <a:r>
              <a:rPr lang="fr-FR" sz="2400" b="1" dirty="0" smtClean="0">
                <a:solidFill>
                  <a:srgbClr val="131260"/>
                </a:solidFill>
                <a:latin typeface="Arial" pitchFamily="-110" charset="0"/>
              </a:rPr>
              <a:t>EIS pour les industries d’extraction (pétrole, gaz, mines)</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élaboration et diffusion d’un </a:t>
            </a:r>
            <a:r>
              <a:rPr lang="fr-FR" sz="2000" b="1" dirty="0" err="1" smtClean="0">
                <a:solidFill>
                  <a:srgbClr val="131260"/>
                </a:solidFill>
                <a:latin typeface="Arial" pitchFamily="-110" charset="0"/>
              </a:rPr>
              <a:t>modèle-cadre</a:t>
            </a:r>
            <a:r>
              <a:rPr lang="fr-FR" sz="2000" b="1" dirty="0" smtClean="0">
                <a:solidFill>
                  <a:srgbClr val="131260"/>
                </a:solidFill>
                <a:latin typeface="Arial" pitchFamily="-110" charset="0"/>
              </a:rPr>
              <a:t> pour les EIS dans ce secteur – présenté à la Conférence de Luanda (11.2010)</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développement des capacités pour son utilisation </a:t>
            </a:r>
            <a:r>
              <a:rPr lang="fr-FR" sz="1800" b="1" dirty="0" smtClean="0">
                <a:solidFill>
                  <a:srgbClr val="131260"/>
                </a:solidFill>
                <a:latin typeface="Arial" pitchFamily="-110" charset="0"/>
              </a:rPr>
              <a:t>(p. ex. Ghana)</a:t>
            </a:r>
            <a:endParaRPr lang="fr-FR" sz="2000" b="1" dirty="0" smtClean="0">
              <a:solidFill>
                <a:srgbClr val="131260"/>
              </a:solidFill>
              <a:latin typeface="Arial" pitchFamily="-110" charset="0"/>
            </a:endParaRP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analyse de l’utilisation conjointe d’autres instruments légaux</a:t>
            </a:r>
          </a:p>
          <a:p>
            <a:pPr marL="381000" indent="-381600" eaLnBrk="1" hangingPunct="1">
              <a:spcBef>
                <a:spcPts val="1128"/>
              </a:spcBef>
            </a:pPr>
            <a:r>
              <a:rPr lang="fr-FR" sz="2400" b="1" dirty="0" smtClean="0">
                <a:solidFill>
                  <a:srgbClr val="131260"/>
                </a:solidFill>
                <a:latin typeface="Arial" pitchFamily="-110" charset="0"/>
              </a:rPr>
              <a:t>Intégration de l’EIS dans les programmes techniques de l’OMS</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choix des programmes selon l’ampleur de leur impact potentiel sur la santé (phase de sélection)</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ex. : programme de vaccination de masse contre la fièvre jaune (achat du matériel, matériel périmé, gestion des</a:t>
            </a:r>
            <a:r>
              <a:rPr lang="fr-FR" sz="2000" b="1" dirty="0" smtClean="0">
                <a:solidFill>
                  <a:srgbClr val="131260"/>
                </a:solidFill>
                <a:latin typeface="Arial" pitchFamily="-110" charset="0"/>
              </a:rPr>
              <a:t> </a:t>
            </a:r>
            <a:br>
              <a:rPr lang="fr-FR" sz="2000" b="1" dirty="0" smtClean="0">
                <a:solidFill>
                  <a:srgbClr val="131260"/>
                </a:solidFill>
                <a:latin typeface="Arial" pitchFamily="-110" charset="0"/>
              </a:rPr>
            </a:br>
            <a:r>
              <a:rPr lang="fr-FR" sz="2000" b="1" dirty="0" smtClean="0">
                <a:solidFill>
                  <a:srgbClr val="131260"/>
                </a:solidFill>
                <a:latin typeface="Arial" pitchFamily="-110" charset="0"/>
              </a:rPr>
              <a:t>déchets </a:t>
            </a:r>
            <a:r>
              <a:rPr lang="fr-FR" sz="2000" b="1" dirty="0" smtClean="0">
                <a:solidFill>
                  <a:srgbClr val="131260"/>
                </a:solidFill>
                <a:latin typeface="Arial" pitchFamily="-110" charset="0"/>
              </a:rPr>
              <a:t>solides et gestion des déchets dangereux,</a:t>
            </a:r>
            <a:r>
              <a:rPr lang="fr-FR" sz="2000" b="1" dirty="0" smtClean="0">
                <a:solidFill>
                  <a:srgbClr val="131260"/>
                </a:solidFill>
                <a:latin typeface="Arial" pitchFamily="-110" charset="0"/>
              </a:rPr>
              <a:t> </a:t>
            </a:r>
            <a:br>
              <a:rPr lang="fr-FR" sz="2000" b="1" dirty="0" smtClean="0">
                <a:solidFill>
                  <a:srgbClr val="131260"/>
                </a:solidFill>
                <a:latin typeface="Arial" pitchFamily="-110" charset="0"/>
              </a:rPr>
            </a:br>
            <a:r>
              <a:rPr lang="fr-FR" sz="2000" b="1" dirty="0" smtClean="0">
                <a:solidFill>
                  <a:srgbClr val="131260"/>
                </a:solidFill>
                <a:latin typeface="Arial" pitchFamily="-110" charset="0"/>
              </a:rPr>
              <a:t>sécurité </a:t>
            </a:r>
            <a:r>
              <a:rPr lang="fr-FR" sz="2000" b="1" dirty="0" smtClean="0">
                <a:solidFill>
                  <a:srgbClr val="131260"/>
                </a:solidFill>
                <a:latin typeface="Arial" pitchFamily="-110" charset="0"/>
              </a:rPr>
              <a:t>et</a:t>
            </a:r>
            <a:r>
              <a:rPr lang="fr-FR" sz="2000" b="1" dirty="0" smtClean="0">
                <a:solidFill>
                  <a:srgbClr val="131260"/>
                </a:solidFill>
                <a:latin typeface="Arial" pitchFamily="-110" charset="0"/>
              </a:rPr>
              <a:t> santé </a:t>
            </a:r>
            <a:r>
              <a:rPr lang="fr-FR" sz="2000" b="1" dirty="0" smtClean="0">
                <a:solidFill>
                  <a:srgbClr val="131260"/>
                </a:solidFill>
                <a:latin typeface="Arial" pitchFamily="-110" charset="0"/>
              </a:rPr>
              <a:t>des travailleurs)</a:t>
            </a:r>
          </a:p>
          <a:p>
            <a:pPr marL="812800" lvl="1" indent="-368300" eaLnBrk="1" hangingPunct="1">
              <a:lnSpc>
                <a:spcPct val="90000"/>
              </a:lnSpc>
              <a:spcBef>
                <a:spcPts val="600"/>
              </a:spcBef>
              <a:buSzPct val="70000"/>
              <a:buFont typeface="Wingdings" charset="2"/>
              <a:buChar char="Ø"/>
            </a:pPr>
            <a:r>
              <a:rPr lang="fr-FR" sz="2000" b="1" dirty="0" smtClean="0">
                <a:solidFill>
                  <a:srgbClr val="131260"/>
                </a:solidFill>
                <a:latin typeface="Arial" pitchFamily="-110" charset="0"/>
              </a:rPr>
              <a:t>ex. : stratégies intersectorielles pour les transports</a:t>
            </a:r>
          </a:p>
          <a:p>
            <a:pPr marL="381000" indent="-381600" eaLnBrk="1" hangingPunct="1">
              <a:spcBef>
                <a:spcPct val="60000"/>
              </a:spcBef>
            </a:pPr>
            <a:endParaRPr lang="fr-FR" sz="2400" b="1" dirty="0">
              <a:solidFill>
                <a:srgbClr val="131260"/>
              </a:solidFill>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7512</TotalTime>
  <Words>2782</Words>
  <Application>Microsoft Office PowerPoint</Application>
  <PresentationFormat>Présentation à l'écran (4:3)</PresentationFormat>
  <Paragraphs>262</Paragraphs>
  <Slides>24</Slides>
  <Notes>24</Notes>
  <HiddenSlides>0</HiddenSlides>
  <MMClips>0</MMClips>
  <ScaleCrop>false</ScaleCrop>
  <HeadingPairs>
    <vt:vector size="4" baseType="variant">
      <vt:variant>
        <vt:lpstr>Modèle de conception</vt:lpstr>
      </vt:variant>
      <vt:variant>
        <vt:i4>1</vt:i4>
      </vt:variant>
      <vt:variant>
        <vt:lpstr>Titres des diapositives</vt:lpstr>
      </vt:variant>
      <vt:variant>
        <vt:i4>24</vt:i4>
      </vt:variant>
    </vt:vector>
  </HeadingPairs>
  <TitlesOfParts>
    <vt:vector size="25" baseType="lpstr">
      <vt:lpstr>Thème Office</vt:lpstr>
      <vt:lpstr>Les évaluations d’impact sur la santé (EIS) :  un outil d’évaluation de la performance des politiques publiques ? </vt:lpstr>
      <vt:lpstr>Effets = changements résultant directement ou indirectement d'une intervention ou d'une mesure publique. Ils comprennent les réalisations (outcomes) et les impacts, mais pas les extrants (outputs)  (selon Glossaire d'évaluation, Office Fédéral de la Santé Publique, Berne, 2005)  Effets voulus Effets non voulus : positifs ; négatifs (ou pervers) </vt:lpstr>
      <vt:lpstr>L’évaluation d’impact sur la santé (EIS - HIA)</vt:lpstr>
      <vt:lpstr>Méthodologie : les différentes étapes d’une EIS</vt:lpstr>
      <vt:lpstr>Diapositive 5</vt:lpstr>
      <vt:lpstr>Diapositive 6</vt:lpstr>
      <vt:lpstr>Diapositive 7</vt:lpstr>
      <vt:lpstr>Diapositive 8</vt:lpstr>
      <vt:lpstr>Les activités de l’OMS en soutien des EIS</vt:lpstr>
      <vt:lpstr>Les activités de l’OMS en soutien des EIS</vt:lpstr>
      <vt:lpstr>Un exemple d’EIS : le projet d’agglomération (PA) FVG</vt:lpstr>
      <vt:lpstr>Enjeux de l’agglomération FVG</vt:lpstr>
      <vt:lpstr>Le schéma d’agglomération</vt:lpstr>
      <vt:lpstr>L’évaluation</vt:lpstr>
      <vt:lpstr>Méthodologie d’évaluation des scénarios (1)</vt:lpstr>
      <vt:lpstr>Méthodologie d’évaluation des scénarios (2)</vt:lpstr>
      <vt:lpstr>Résultats synoptiques  (exemple)</vt:lpstr>
      <vt:lpstr>Résultat synthétique de l’EIS « PA-FVG »</vt:lpstr>
      <vt:lpstr>Quid des inégalités en matière de santé ?</vt:lpstr>
      <vt:lpstr>Conclusions </vt:lpstr>
      <vt:lpstr>Conclusions - 2</vt:lpstr>
      <vt:lpstr>Conclusions - 3</vt:lpstr>
      <vt:lpstr>Perspectives : la santé dans toutes les PP</vt:lpstr>
      <vt:lpstr>Pour plus d’informations…</vt:lpstr>
    </vt:vector>
  </TitlesOfParts>
  <Company>Hewlett-Packard</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Santé et territoires</dc:title>
  <dc:creator>Natacha</dc:creator>
  <cp:lastModifiedBy>Jean Simos</cp:lastModifiedBy>
  <cp:revision>465</cp:revision>
  <cp:lastPrinted>2010-01-28T05:53:52Z</cp:lastPrinted>
  <dcterms:created xsi:type="dcterms:W3CDTF">2010-11-29T13:07:37Z</dcterms:created>
  <dcterms:modified xsi:type="dcterms:W3CDTF">2010-11-30T08:04:29Z</dcterms:modified>
</cp:coreProperties>
</file>